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82"/>
  </p:notesMasterIdLst>
  <p:sldIdLst>
    <p:sldId id="310" r:id="rId2"/>
    <p:sldId id="717" r:id="rId3"/>
    <p:sldId id="605" r:id="rId4"/>
    <p:sldId id="607" r:id="rId5"/>
    <p:sldId id="681" r:id="rId6"/>
    <p:sldId id="609" r:id="rId7"/>
    <p:sldId id="610" r:id="rId8"/>
    <p:sldId id="611" r:id="rId9"/>
    <p:sldId id="615" r:id="rId10"/>
    <p:sldId id="614" r:id="rId11"/>
    <p:sldId id="716" r:id="rId12"/>
    <p:sldId id="684" r:id="rId13"/>
    <p:sldId id="671" r:id="rId14"/>
    <p:sldId id="673" r:id="rId15"/>
    <p:sldId id="672" r:id="rId16"/>
    <p:sldId id="677" r:id="rId17"/>
    <p:sldId id="678" r:id="rId18"/>
    <p:sldId id="679" r:id="rId19"/>
    <p:sldId id="697" r:id="rId20"/>
    <p:sldId id="686" r:id="rId21"/>
    <p:sldId id="639" r:id="rId22"/>
    <p:sldId id="640" r:id="rId23"/>
    <p:sldId id="641" r:id="rId24"/>
    <p:sldId id="642" r:id="rId25"/>
    <p:sldId id="643" r:id="rId26"/>
    <p:sldId id="645" r:id="rId27"/>
    <p:sldId id="646" r:id="rId28"/>
    <p:sldId id="659" r:id="rId29"/>
    <p:sldId id="660" r:id="rId30"/>
    <p:sldId id="661" r:id="rId31"/>
    <p:sldId id="664" r:id="rId32"/>
    <p:sldId id="662" r:id="rId33"/>
    <p:sldId id="644" r:id="rId34"/>
    <p:sldId id="617" r:id="rId35"/>
    <p:sldId id="663" r:id="rId36"/>
    <p:sldId id="650" r:id="rId37"/>
    <p:sldId id="648" r:id="rId38"/>
    <p:sldId id="649" r:id="rId39"/>
    <p:sldId id="618" r:id="rId40"/>
    <p:sldId id="647" r:id="rId41"/>
    <p:sldId id="619" r:id="rId42"/>
    <p:sldId id="638" r:id="rId43"/>
    <p:sldId id="653" r:id="rId44"/>
    <p:sldId id="654" r:id="rId45"/>
    <p:sldId id="655" r:id="rId46"/>
    <p:sldId id="656" r:id="rId47"/>
    <p:sldId id="657" r:id="rId48"/>
    <p:sldId id="634" r:id="rId49"/>
    <p:sldId id="620" r:id="rId50"/>
    <p:sldId id="623" r:id="rId51"/>
    <p:sldId id="715" r:id="rId52"/>
    <p:sldId id="624" r:id="rId53"/>
    <p:sldId id="690" r:id="rId54"/>
    <p:sldId id="693" r:id="rId55"/>
    <p:sldId id="691" r:id="rId56"/>
    <p:sldId id="694" r:id="rId57"/>
    <p:sldId id="689" r:id="rId58"/>
    <p:sldId id="626" r:id="rId59"/>
    <p:sldId id="627" r:id="rId60"/>
    <p:sldId id="630" r:id="rId61"/>
    <p:sldId id="704" r:id="rId62"/>
    <p:sldId id="705" r:id="rId63"/>
    <p:sldId id="706" r:id="rId64"/>
    <p:sldId id="707" r:id="rId65"/>
    <p:sldId id="710" r:id="rId66"/>
    <p:sldId id="635" r:id="rId67"/>
    <p:sldId id="631" r:id="rId68"/>
    <p:sldId id="714" r:id="rId69"/>
    <p:sldId id="606" r:id="rId70"/>
    <p:sldId id="670" r:id="rId71"/>
    <p:sldId id="695" r:id="rId72"/>
    <p:sldId id="696" r:id="rId73"/>
    <p:sldId id="682" r:id="rId74"/>
    <p:sldId id="685" r:id="rId75"/>
    <p:sldId id="688" r:id="rId76"/>
    <p:sldId id="711" r:id="rId77"/>
    <p:sldId id="712" r:id="rId78"/>
    <p:sldId id="713" r:id="rId79"/>
    <p:sldId id="708" r:id="rId80"/>
    <p:sldId id="636" r:id="rId81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C"/>
    <a:srgbClr val="C2E49C"/>
    <a:srgbClr val="FFB7B7"/>
    <a:srgbClr val="0055A0"/>
    <a:srgbClr val="FF00FF"/>
    <a:srgbClr val="66FFFF"/>
    <a:srgbClr val="0000FF"/>
    <a:srgbClr val="BDBDFF"/>
    <a:srgbClr val="FF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5186" autoAdjust="0"/>
  </p:normalViewPr>
  <p:slideViewPr>
    <p:cSldViewPr snapToGrid="0" snapToObjects="1">
      <p:cViewPr>
        <p:scale>
          <a:sx n="75" d="100"/>
          <a:sy n="75" d="100"/>
        </p:scale>
        <p:origin x="1866" y="8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0DA93E-71A8-4693-9C6D-7705488921C7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C21EA1-95F8-435B-8952-F2B1364D0012}">
      <dgm:prSet phldrT="[Text]" custT="1"/>
      <dgm:spPr>
        <a:solidFill>
          <a:srgbClr val="0055A0"/>
        </a:solidFill>
      </dgm:spPr>
      <dgm:t>
        <a:bodyPr lIns="0" tIns="0" rIns="0" bIns="0"/>
        <a:lstStyle/>
        <a:p>
          <a:r>
            <a:rPr lang="en-US" sz="24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Frequency domain analysis</a:t>
          </a:r>
          <a:endParaRPr lang="en-US" sz="24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559645-D762-4BCA-85C2-95421F2934BC}" type="parTrans" cxnId="{7D979415-BB8D-4B78-82DB-501E5D1D5B3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FFAC846-3870-401D-9E2E-9FBD8E2F550D}" type="sibTrans" cxnId="{7D979415-BB8D-4B78-82DB-501E5D1D5B3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6076C63-9C6B-4F14-AC5D-1AC50CC4EC11}">
      <dgm:prSet phldrT="[Text]" custT="1"/>
      <dgm:spPr>
        <a:solidFill>
          <a:srgbClr val="0055A0"/>
        </a:solidFill>
      </dgm:spPr>
      <dgm:t>
        <a:bodyPr/>
        <a:lstStyle/>
        <a:p>
          <a:r>
            <a:rPr lang="en-US" sz="24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Monitor</a:t>
          </a:r>
          <a:endParaRPr lang="en-US" sz="24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DE15D1-08B3-49FB-985E-9FAFB09B13DD}" type="parTrans" cxnId="{22F28D1C-42FA-4EFB-BE7D-6ACFDC6F87B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6440AA8-25D8-442B-A0B3-17F1ECFB297E}" type="sibTrans" cxnId="{22F28D1C-42FA-4EFB-BE7D-6ACFDC6F87B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18DAC0A-4F59-4E0C-9B1D-34C2A1D17F17}">
      <dgm:prSet phldrT="[Text]" custT="1"/>
      <dgm:spPr>
        <a:solidFill>
          <a:srgbClr val="0055A0"/>
        </a:solidFill>
      </dgm:spPr>
      <dgm:t>
        <a:bodyPr lIns="0" tIns="0" rIns="0" bIns="0"/>
        <a:lstStyle/>
        <a:p>
          <a:r>
            <a:rPr lang="en-US" sz="24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Metadata</a:t>
          </a:r>
          <a:endParaRPr lang="en-US" sz="24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D1FEDD-50F2-4CA0-98C7-72A3A3079B9F}" type="parTrans" cxnId="{7001E934-393D-4ACC-9EF9-73515EFFDED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CBB1E95-0ED4-4B2A-BDA2-AC891EA768B1}" type="sibTrans" cxnId="{7001E934-393D-4ACC-9EF9-73515EFFDED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2BE2E32-D958-424A-88C5-1BEF1D614347}">
      <dgm:prSet phldrT="[Text]" custT="1"/>
      <dgm:spPr>
        <a:solidFill>
          <a:srgbClr val="C00000"/>
        </a:solidFill>
      </dgm:spPr>
      <dgm:t>
        <a:bodyPr lIns="0" tIns="0" rIns="0" bIns="0"/>
        <a:lstStyle/>
        <a:p>
          <a:r>
            <a:rPr lang="en-US" sz="24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Time domain analysis</a:t>
          </a:r>
          <a:endParaRPr lang="en-US" sz="24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EEADA1-ABFB-448D-8D79-5DFFC75170E7}" type="parTrans" cxnId="{1AB3F062-6052-4195-8F18-CD57CE55B0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5B2ADB8-3035-4B82-B31B-9F4D61ABCC4C}" type="sibTrans" cxnId="{1AB3F062-6052-4195-8F18-CD57CE55B03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901025-BC1C-41DB-A5E7-999FB308C9EF}">
      <dgm:prSet phldrT="[Text]" custT="1"/>
      <dgm:spPr>
        <a:solidFill>
          <a:srgbClr val="0055A0"/>
        </a:solidFill>
      </dgm:spPr>
      <dgm:t>
        <a:bodyPr lIns="0" tIns="0" rIns="0" bIns="0"/>
        <a:lstStyle/>
        <a:p>
          <a:r>
            <a:rPr lang="en-US" sz="24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Simulate</a:t>
          </a:r>
          <a:endParaRPr lang="en-US" sz="24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93122AF-70EF-4D15-86E5-4EA09CE124F0}" type="parTrans" cxnId="{66E5136F-F0EC-4942-8E01-0055E982F3F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5368E8F-C830-421E-8E4D-5131F3A73F3B}" type="sibTrans" cxnId="{66E5136F-F0EC-4942-8E01-0055E982F3F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A9DAF0D-3D29-486B-90F8-8BD871BB0ED4}" type="pres">
      <dgm:prSet presAssocID="{E40DA93E-71A8-4693-9C6D-7705488921C7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967CD9-DEE0-41AC-A106-B4B6E787B623}" type="pres">
      <dgm:prSet presAssocID="{E40DA93E-71A8-4693-9C6D-7705488921C7}" presName="wedge1" presStyleLbl="node1" presStyleIdx="0" presStyleCnt="5"/>
      <dgm:spPr/>
      <dgm:t>
        <a:bodyPr/>
        <a:lstStyle/>
        <a:p>
          <a:endParaRPr lang="en-US"/>
        </a:p>
      </dgm:t>
    </dgm:pt>
    <dgm:pt modelId="{56CC7561-BA1C-4EC4-BF2C-7948A43EDCF8}" type="pres">
      <dgm:prSet presAssocID="{E40DA93E-71A8-4693-9C6D-7705488921C7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2F532B-7CC7-42A6-891A-2269A858B31E}" type="pres">
      <dgm:prSet presAssocID="{E40DA93E-71A8-4693-9C6D-7705488921C7}" presName="wedge2" presStyleLbl="node1" presStyleIdx="1" presStyleCnt="5" custLinFactNeighborX="6069" custLinFactNeighborY="2930"/>
      <dgm:spPr/>
      <dgm:t>
        <a:bodyPr/>
        <a:lstStyle/>
        <a:p>
          <a:endParaRPr lang="en-US"/>
        </a:p>
      </dgm:t>
    </dgm:pt>
    <dgm:pt modelId="{A5063A13-7876-4080-8FAE-1C67271441E9}" type="pres">
      <dgm:prSet presAssocID="{E40DA93E-71A8-4693-9C6D-7705488921C7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40C3E2-61E5-4B7D-9ED2-4B59523010E4}" type="pres">
      <dgm:prSet presAssocID="{E40DA93E-71A8-4693-9C6D-7705488921C7}" presName="wedge3" presStyleLbl="node1" presStyleIdx="2" presStyleCnt="5" custLinFactNeighborX="-419" custLinFactNeighborY="5648"/>
      <dgm:spPr/>
      <dgm:t>
        <a:bodyPr/>
        <a:lstStyle/>
        <a:p>
          <a:endParaRPr lang="en-US"/>
        </a:p>
      </dgm:t>
    </dgm:pt>
    <dgm:pt modelId="{C9B2DCA4-D87B-4C51-BE0C-1904C3981492}" type="pres">
      <dgm:prSet presAssocID="{E40DA93E-71A8-4693-9C6D-7705488921C7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7160A-27E4-4FED-B343-FC1229E33793}" type="pres">
      <dgm:prSet presAssocID="{E40DA93E-71A8-4693-9C6D-7705488921C7}" presName="wedge4" presStyleLbl="node1" presStyleIdx="3" presStyleCnt="5" custLinFactNeighborX="-6069" custLinFactNeighborY="1883"/>
      <dgm:spPr/>
      <dgm:t>
        <a:bodyPr/>
        <a:lstStyle/>
        <a:p>
          <a:endParaRPr lang="en-US"/>
        </a:p>
      </dgm:t>
    </dgm:pt>
    <dgm:pt modelId="{70D52AD1-49FA-4CF2-B6C8-51B6F43C2EC5}" type="pres">
      <dgm:prSet presAssocID="{E40DA93E-71A8-4693-9C6D-7705488921C7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949E3-17F3-4FC5-9140-0AAFF6E7F14D}" type="pres">
      <dgm:prSet presAssocID="{E40DA93E-71A8-4693-9C6D-7705488921C7}" presName="wedge5" presStyleLbl="node1" presStyleIdx="4" presStyleCnt="5" custLinFactNeighborX="-3139" custLinFactNeighborY="-4186"/>
      <dgm:spPr/>
      <dgm:t>
        <a:bodyPr/>
        <a:lstStyle/>
        <a:p>
          <a:endParaRPr lang="en-US"/>
        </a:p>
      </dgm:t>
    </dgm:pt>
    <dgm:pt modelId="{BD863B40-D930-4D99-B406-5514CFB269BC}" type="pres">
      <dgm:prSet presAssocID="{E40DA93E-71A8-4693-9C6D-7705488921C7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E5136F-F0EC-4942-8E01-0055E982F3FE}" srcId="{E40DA93E-71A8-4693-9C6D-7705488921C7}" destId="{6A901025-BC1C-41DB-A5E7-999FB308C9EF}" srcOrd="2" destOrd="0" parTransId="{493122AF-70EF-4D15-86E5-4EA09CE124F0}" sibTransId="{55368E8F-C830-421E-8E4D-5131F3A73F3B}"/>
    <dgm:cxn modelId="{9F2EAC92-1812-4ADF-A181-B24BC33A1A50}" type="presOf" srcId="{9EC21EA1-95F8-435B-8952-F2B1364D0012}" destId="{C0967CD9-DEE0-41AC-A106-B4B6E787B623}" srcOrd="0" destOrd="0" presId="urn:microsoft.com/office/officeart/2005/8/layout/chart3"/>
    <dgm:cxn modelId="{544EEC96-911F-4E5D-94D2-54DEBD43C5B8}" type="presOf" srcId="{26076C63-9C6B-4F14-AC5D-1AC50CC4EC11}" destId="{802F532B-7CC7-42A6-891A-2269A858B31E}" srcOrd="0" destOrd="0" presId="urn:microsoft.com/office/officeart/2005/8/layout/chart3"/>
    <dgm:cxn modelId="{3DE3CB51-6189-4381-BDD3-1DF8F1AFD1D0}" type="presOf" srcId="{9EC21EA1-95F8-435B-8952-F2B1364D0012}" destId="{56CC7561-BA1C-4EC4-BF2C-7948A43EDCF8}" srcOrd="1" destOrd="0" presId="urn:microsoft.com/office/officeart/2005/8/layout/chart3"/>
    <dgm:cxn modelId="{22F28D1C-42FA-4EFB-BE7D-6ACFDC6F87BB}" srcId="{E40DA93E-71A8-4693-9C6D-7705488921C7}" destId="{26076C63-9C6B-4F14-AC5D-1AC50CC4EC11}" srcOrd="1" destOrd="0" parTransId="{96DE15D1-08B3-49FB-985E-9FAFB09B13DD}" sibTransId="{F6440AA8-25D8-442B-A0B3-17F1ECFB297E}"/>
    <dgm:cxn modelId="{FC168712-98EA-4541-85C5-463FCB3AD83D}" type="presOf" srcId="{26076C63-9C6B-4F14-AC5D-1AC50CC4EC11}" destId="{A5063A13-7876-4080-8FAE-1C67271441E9}" srcOrd="1" destOrd="0" presId="urn:microsoft.com/office/officeart/2005/8/layout/chart3"/>
    <dgm:cxn modelId="{C4503170-1D2F-48CC-BA54-10E9643827F2}" type="presOf" srcId="{E40DA93E-71A8-4693-9C6D-7705488921C7}" destId="{5A9DAF0D-3D29-486B-90F8-8BD871BB0ED4}" srcOrd="0" destOrd="0" presId="urn:microsoft.com/office/officeart/2005/8/layout/chart3"/>
    <dgm:cxn modelId="{7D979415-BB8D-4B78-82DB-501E5D1D5B34}" srcId="{E40DA93E-71A8-4693-9C6D-7705488921C7}" destId="{9EC21EA1-95F8-435B-8952-F2B1364D0012}" srcOrd="0" destOrd="0" parTransId="{62559645-D762-4BCA-85C2-95421F2934BC}" sibTransId="{7FFAC846-3870-401D-9E2E-9FBD8E2F550D}"/>
    <dgm:cxn modelId="{0FA5F05A-D996-4BFD-8528-4549559061D0}" type="presOf" srcId="{6A901025-BC1C-41DB-A5E7-999FB308C9EF}" destId="{D940C3E2-61E5-4B7D-9ED2-4B59523010E4}" srcOrd="0" destOrd="0" presId="urn:microsoft.com/office/officeart/2005/8/layout/chart3"/>
    <dgm:cxn modelId="{CB4004ED-FD25-4DB5-8E8D-B9BE288F2E4B}" type="presOf" srcId="{218DAC0A-4F59-4E0C-9B1D-34C2A1D17F17}" destId="{98D7160A-27E4-4FED-B343-FC1229E33793}" srcOrd="0" destOrd="0" presId="urn:microsoft.com/office/officeart/2005/8/layout/chart3"/>
    <dgm:cxn modelId="{588D6541-80EE-4EF5-AD74-19C253B3910F}" type="presOf" srcId="{A2BE2E32-D958-424A-88C5-1BEF1D614347}" destId="{30A949E3-17F3-4FC5-9140-0AAFF6E7F14D}" srcOrd="0" destOrd="0" presId="urn:microsoft.com/office/officeart/2005/8/layout/chart3"/>
    <dgm:cxn modelId="{7001E934-393D-4ACC-9EF9-73515EFFDED7}" srcId="{E40DA93E-71A8-4693-9C6D-7705488921C7}" destId="{218DAC0A-4F59-4E0C-9B1D-34C2A1D17F17}" srcOrd="3" destOrd="0" parTransId="{64D1FEDD-50F2-4CA0-98C7-72A3A3079B9F}" sibTransId="{8CBB1E95-0ED4-4B2A-BDA2-AC891EA768B1}"/>
    <dgm:cxn modelId="{F06912E6-8423-48CE-8CAD-B66B426BBCEE}" type="presOf" srcId="{A2BE2E32-D958-424A-88C5-1BEF1D614347}" destId="{BD863B40-D930-4D99-B406-5514CFB269BC}" srcOrd="1" destOrd="0" presId="urn:microsoft.com/office/officeart/2005/8/layout/chart3"/>
    <dgm:cxn modelId="{C376D655-1B7F-49EA-AD92-A55CF4118ED6}" type="presOf" srcId="{6A901025-BC1C-41DB-A5E7-999FB308C9EF}" destId="{C9B2DCA4-D87B-4C51-BE0C-1904C3981492}" srcOrd="1" destOrd="0" presId="urn:microsoft.com/office/officeart/2005/8/layout/chart3"/>
    <dgm:cxn modelId="{1AB3F062-6052-4195-8F18-CD57CE55B03C}" srcId="{E40DA93E-71A8-4693-9C6D-7705488921C7}" destId="{A2BE2E32-D958-424A-88C5-1BEF1D614347}" srcOrd="4" destOrd="0" parTransId="{CDEEADA1-ABFB-448D-8D79-5DFFC75170E7}" sibTransId="{D5B2ADB8-3035-4B82-B31B-9F4D61ABCC4C}"/>
    <dgm:cxn modelId="{2E0B1F52-D734-4431-A2F5-AA7C46994DB7}" type="presOf" srcId="{218DAC0A-4F59-4E0C-9B1D-34C2A1D17F17}" destId="{70D52AD1-49FA-4CF2-B6C8-51B6F43C2EC5}" srcOrd="1" destOrd="0" presId="urn:microsoft.com/office/officeart/2005/8/layout/chart3"/>
    <dgm:cxn modelId="{B307AADB-A9D2-4D28-A721-96472AB4DFE2}" type="presParOf" srcId="{5A9DAF0D-3D29-486B-90F8-8BD871BB0ED4}" destId="{C0967CD9-DEE0-41AC-A106-B4B6E787B623}" srcOrd="0" destOrd="0" presId="urn:microsoft.com/office/officeart/2005/8/layout/chart3"/>
    <dgm:cxn modelId="{6A3EEA94-F899-42EC-ACB9-58C2EB6CE3AC}" type="presParOf" srcId="{5A9DAF0D-3D29-486B-90F8-8BD871BB0ED4}" destId="{56CC7561-BA1C-4EC4-BF2C-7948A43EDCF8}" srcOrd="1" destOrd="0" presId="urn:microsoft.com/office/officeart/2005/8/layout/chart3"/>
    <dgm:cxn modelId="{F6371F08-AEAE-4238-96CA-23BE65612244}" type="presParOf" srcId="{5A9DAF0D-3D29-486B-90F8-8BD871BB0ED4}" destId="{802F532B-7CC7-42A6-891A-2269A858B31E}" srcOrd="2" destOrd="0" presId="urn:microsoft.com/office/officeart/2005/8/layout/chart3"/>
    <dgm:cxn modelId="{2FFC16FC-8233-4352-A77E-9A0BCA229CFD}" type="presParOf" srcId="{5A9DAF0D-3D29-486B-90F8-8BD871BB0ED4}" destId="{A5063A13-7876-4080-8FAE-1C67271441E9}" srcOrd="3" destOrd="0" presId="urn:microsoft.com/office/officeart/2005/8/layout/chart3"/>
    <dgm:cxn modelId="{666FFE5B-4F5D-4A2F-8CC7-7C5F11A10B91}" type="presParOf" srcId="{5A9DAF0D-3D29-486B-90F8-8BD871BB0ED4}" destId="{D940C3E2-61E5-4B7D-9ED2-4B59523010E4}" srcOrd="4" destOrd="0" presId="urn:microsoft.com/office/officeart/2005/8/layout/chart3"/>
    <dgm:cxn modelId="{C947C127-19BC-4714-A65E-7136028B8FA7}" type="presParOf" srcId="{5A9DAF0D-3D29-486B-90F8-8BD871BB0ED4}" destId="{C9B2DCA4-D87B-4C51-BE0C-1904C3981492}" srcOrd="5" destOrd="0" presId="urn:microsoft.com/office/officeart/2005/8/layout/chart3"/>
    <dgm:cxn modelId="{D2BA10C3-0B8C-4AE8-859A-8731FE86D3D9}" type="presParOf" srcId="{5A9DAF0D-3D29-486B-90F8-8BD871BB0ED4}" destId="{98D7160A-27E4-4FED-B343-FC1229E33793}" srcOrd="6" destOrd="0" presId="urn:microsoft.com/office/officeart/2005/8/layout/chart3"/>
    <dgm:cxn modelId="{8D937DEC-4B59-468A-8F41-1A67894BE705}" type="presParOf" srcId="{5A9DAF0D-3D29-486B-90F8-8BD871BB0ED4}" destId="{70D52AD1-49FA-4CF2-B6C8-51B6F43C2EC5}" srcOrd="7" destOrd="0" presId="urn:microsoft.com/office/officeart/2005/8/layout/chart3"/>
    <dgm:cxn modelId="{C4A4832E-C44C-4810-A325-DF74E306529D}" type="presParOf" srcId="{5A9DAF0D-3D29-486B-90F8-8BD871BB0ED4}" destId="{30A949E3-17F3-4FC5-9140-0AAFF6E7F14D}" srcOrd="8" destOrd="0" presId="urn:microsoft.com/office/officeart/2005/8/layout/chart3"/>
    <dgm:cxn modelId="{ABCDD031-6C62-4ABA-B5BB-28902D4101D5}" type="presParOf" srcId="{5A9DAF0D-3D29-486B-90F8-8BD871BB0ED4}" destId="{BD863B40-D930-4D99-B406-5514CFB269BC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67CD9-DEE0-41AC-A106-B4B6E787B623}">
      <dsp:nvSpPr>
        <dsp:cNvPr id="0" name=""/>
        <dsp:cNvSpPr/>
      </dsp:nvSpPr>
      <dsp:spPr>
        <a:xfrm>
          <a:off x="1867814" y="323765"/>
          <a:ext cx="4551680" cy="4551680"/>
        </a:xfrm>
        <a:prstGeom prst="pie">
          <a:avLst>
            <a:gd name="adj1" fmla="val 16200000"/>
            <a:gd name="adj2" fmla="val 20520000"/>
          </a:avLst>
        </a:prstGeom>
        <a:solidFill>
          <a:srgbClr val="0055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Frequency domain analysis</a:t>
          </a:r>
          <a:endParaRPr lang="en-US" sz="24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201092" y="1003808"/>
        <a:ext cx="1544320" cy="1056640"/>
      </dsp:txXfrm>
    </dsp:sp>
    <dsp:sp modelId="{802F532B-7CC7-42A6-891A-2269A858B31E}">
      <dsp:nvSpPr>
        <dsp:cNvPr id="0" name=""/>
        <dsp:cNvSpPr/>
      </dsp:nvSpPr>
      <dsp:spPr>
        <a:xfrm>
          <a:off x="1984746" y="676585"/>
          <a:ext cx="4551680" cy="4551680"/>
        </a:xfrm>
        <a:prstGeom prst="pie">
          <a:avLst>
            <a:gd name="adj1" fmla="val 20520000"/>
            <a:gd name="adj2" fmla="val 3240000"/>
          </a:avLst>
        </a:prstGeom>
        <a:solidFill>
          <a:srgbClr val="0055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Monitor</a:t>
          </a:r>
          <a:endParaRPr lang="en-US" sz="24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59595" y="2735679"/>
        <a:ext cx="1354666" cy="1143338"/>
      </dsp:txXfrm>
    </dsp:sp>
    <dsp:sp modelId="{D940C3E2-61E5-4B7D-9ED2-4B59523010E4}">
      <dsp:nvSpPr>
        <dsp:cNvPr id="0" name=""/>
        <dsp:cNvSpPr/>
      </dsp:nvSpPr>
      <dsp:spPr>
        <a:xfrm>
          <a:off x="1689433" y="800300"/>
          <a:ext cx="4551680" cy="4551680"/>
        </a:xfrm>
        <a:prstGeom prst="pie">
          <a:avLst>
            <a:gd name="adj1" fmla="val 3240000"/>
            <a:gd name="adj2" fmla="val 7560000"/>
          </a:avLst>
        </a:prstGeom>
        <a:solidFill>
          <a:srgbClr val="0055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Simulate</a:t>
          </a:r>
          <a:endParaRPr lang="en-US" sz="24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52474" y="4214060"/>
        <a:ext cx="1625600" cy="975360"/>
      </dsp:txXfrm>
    </dsp:sp>
    <dsp:sp modelId="{98D7160A-27E4-4FED-B343-FC1229E33793}">
      <dsp:nvSpPr>
        <dsp:cNvPr id="0" name=""/>
        <dsp:cNvSpPr/>
      </dsp:nvSpPr>
      <dsp:spPr>
        <a:xfrm>
          <a:off x="1432263" y="628929"/>
          <a:ext cx="4551680" cy="4551680"/>
        </a:xfrm>
        <a:prstGeom prst="pie">
          <a:avLst>
            <a:gd name="adj1" fmla="val 7560000"/>
            <a:gd name="adj2" fmla="val 11880000"/>
          </a:avLst>
        </a:prstGeom>
        <a:solidFill>
          <a:srgbClr val="0055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Metadata</a:t>
          </a:r>
          <a:endParaRPr lang="en-US" sz="24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49010" y="2688022"/>
        <a:ext cx="1354666" cy="1143338"/>
      </dsp:txXfrm>
    </dsp:sp>
    <dsp:sp modelId="{30A949E3-17F3-4FC5-9140-0AAFF6E7F14D}">
      <dsp:nvSpPr>
        <dsp:cNvPr id="0" name=""/>
        <dsp:cNvSpPr/>
      </dsp:nvSpPr>
      <dsp:spPr>
        <a:xfrm>
          <a:off x="1565628" y="352688"/>
          <a:ext cx="4551680" cy="4551680"/>
        </a:xfrm>
        <a:prstGeom prst="pie">
          <a:avLst>
            <a:gd name="adj1" fmla="val 11880000"/>
            <a:gd name="adj2" fmla="val 1620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Time domain analysis</a:t>
          </a:r>
          <a:endParaRPr lang="en-US" sz="2400" kern="1200" dirty="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229414" y="1046277"/>
        <a:ext cx="1544320" cy="1056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A39DC-5865-C644-BB9E-AAC016A64910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B1595-DE59-C540-A623-C5DA740172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1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outline.eps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000" y="2181663"/>
            <a:ext cx="2520000" cy="24948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 txBox="1">
            <a:spLocks/>
          </p:cNvSpPr>
          <p:nvPr userDrawn="1"/>
        </p:nvSpPr>
        <p:spPr>
          <a:xfrm>
            <a:off x="11433215" y="6429510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8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529A-A6AC-4456-918B-C8E820A90C37}" type="datetime1">
              <a:rPr lang="de-DE" smtClean="0"/>
              <a:t>01.12.2022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11433215" y="6429510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5" y="802197"/>
            <a:ext cx="6346019" cy="475951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80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8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F60B8-CDFE-42E4-A6D5-137195FB34C6}" type="datetime1">
              <a:rPr lang="de-DE" smtClean="0"/>
              <a:t>01.12.2022</a:t>
            </a:fld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11433215" y="6429510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fin.eps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200" y="2703285"/>
            <a:ext cx="1173600" cy="14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49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373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fin.eps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200" y="2703285"/>
            <a:ext cx="1173600" cy="14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61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Outline.ai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000" y="21690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18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logoBadgeWeb.eps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5800" y="2878269"/>
            <a:ext cx="1220400" cy="1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25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82014"/>
            <a:ext cx="10969139" cy="532463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62598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11499890" y="6416250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855346" y="6460313"/>
            <a:ext cx="8481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E. Ravaioli</a:t>
            </a:r>
            <a:r>
              <a:rPr lang="en-US" sz="12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and M. Janitschke – Analyzing Fast Power Abort (FPA) tests – MP3 day – 2022/12/01</a:t>
            </a:r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02260" y="6286500"/>
            <a:ext cx="11987480" cy="0"/>
          </a:xfrm>
          <a:prstGeom prst="line">
            <a:avLst/>
          </a:prstGeom>
          <a:ln w="6350">
            <a:solidFill>
              <a:srgbClr val="1042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225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444823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30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63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3"/>
          <p:cNvSpPr txBox="1">
            <a:spLocks/>
          </p:cNvSpPr>
          <p:nvPr userDrawn="1"/>
        </p:nvSpPr>
        <p:spPr>
          <a:xfrm>
            <a:off x="11433215" y="6429510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3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7"/>
            <a:ext cx="4876800" cy="435038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11433215" y="6429510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9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5101967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193373" y="5101967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86"/>
            <a:ext cx="5386917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73" y="1269786"/>
            <a:ext cx="5389033" cy="368665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1433215" y="6429510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1" y="233501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1" y="1325614"/>
            <a:ext cx="10969139" cy="466742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6" y="6356359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Image 9" descr="bande-02.eps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3370"/>
            <a:ext cx="9464400" cy="6493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77" r:id="rId3"/>
    <p:sldLayoutId id="2147483678" r:id="rId4"/>
    <p:sldLayoutId id="2147483681" r:id="rId5"/>
    <p:sldLayoutId id="2147483680" r:id="rId6"/>
    <p:sldLayoutId id="2147483679" r:id="rId7"/>
    <p:sldLayoutId id="2147483664" r:id="rId8"/>
    <p:sldLayoutId id="2147483665" r:id="rId9"/>
    <p:sldLayoutId id="2147483667" r:id="rId10"/>
    <p:sldLayoutId id="2147483668" r:id="rId11"/>
    <p:sldLayoutId id="2147483669" r:id="rId12"/>
    <p:sldLayoutId id="2147483674" r:id="rId13"/>
    <p:sldLayoutId id="2147483682" r:id="rId1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3776" indent="-457200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5256" indent="-4572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708" indent="-342900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6" indent="-342900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2" indent="-342900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\\cern.ch\dfs\projects\lhccm\MP3_day_2022" TargetMode="External"/><Relationship Id="rId2" Type="http://schemas.openxmlformats.org/officeDocument/2006/relationships/hyperlink" Target="https://twiki.cern.ch/twiki/bin/viewauth/MP3/FPAinRB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ki.cern.ch/twiki/bin/view/MP3/MB100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emf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0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2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210.png"/><Relationship Id="rId5" Type="http://schemas.openxmlformats.org/officeDocument/2006/relationships/image" Target="../media/image96.png"/><Relationship Id="rId10" Type="http://schemas.openxmlformats.org/officeDocument/2006/relationships/image" Target="../media/image200.png"/><Relationship Id="rId4" Type="http://schemas.openxmlformats.org/officeDocument/2006/relationships/image" Target="../media/image95.png"/><Relationship Id="rId9" Type="http://schemas.openxmlformats.org/officeDocument/2006/relationships/image" Target="../media/image190.png"/><Relationship Id="rId14" Type="http://schemas.openxmlformats.org/officeDocument/2006/relationships/image" Target="../media/image10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524000" y="0"/>
            <a:ext cx="9144000" cy="1066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sz="2400">
              <a:latin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5911" y="1700021"/>
            <a:ext cx="11634486" cy="1470025"/>
          </a:xfrm>
        </p:spPr>
        <p:txBody>
          <a:bodyPr>
            <a:noAutofit/>
          </a:bodyPr>
          <a:lstStyle/>
          <a:p>
            <a:pPr algn="ctr"/>
            <a:r>
              <a:rPr lang="en-GB" sz="4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Analyzing</a:t>
            </a:r>
            <a:r>
              <a:rPr lang="en-GB" sz="4800" dirty="0">
                <a:latin typeface="Calibri" panose="020F0502020204030204" pitchFamily="34" charset="0"/>
                <a:cs typeface="Calibri" panose="020F0502020204030204" pitchFamily="34" charset="0"/>
              </a:rPr>
              <a:t> Fast Power Abort (FPA) </a:t>
            </a:r>
            <a:r>
              <a:rPr lang="en-GB" sz="4800" dirty="0" smtClean="0">
                <a:latin typeface="Calibri" panose="020F0502020204030204" pitchFamily="34" charset="0"/>
                <a:cs typeface="Calibri" panose="020F0502020204030204" pitchFamily="34" charset="0"/>
              </a:rPr>
              <a:t>tests</a:t>
            </a:r>
            <a:endParaRPr lang="en-US" sz="4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31604" y="3657600"/>
            <a:ext cx="11528793" cy="303920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E.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Ravaioli and M. Janitschke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Thanks to colleagues from LHC-OP, MP3, MPE, QPS, SIGMON,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particular Z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Charifoulline, C. Obermair, A. Verweij</a:t>
            </a:r>
          </a:p>
          <a:p>
            <a:endParaRPr lang="en-US" sz="2400" baseline="30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CERN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Geneva,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 December 2022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52" y="133256"/>
            <a:ext cx="1190513" cy="118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049108"/>
            <a:ext cx="2567354" cy="808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CLASSIFY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456" y="1065573"/>
            <a:ext cx="11197087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  “Normal” magnets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Unbalanced” </a:t>
            </a: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magnets a.k.a. “outlier” magnets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“Sudden offset” magnets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A/B” magnets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95550" y="4209692"/>
            <a:ext cx="7200900" cy="1794972"/>
          </a:xfrm>
          <a:prstGeom prst="rect">
            <a:avLst/>
          </a:prstGeom>
          <a:solidFill>
            <a:srgbClr val="FFFFCC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 of FPA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Snapshot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tests [by </a:t>
            </a:r>
            <a:r>
              <a:rPr lang="en-US" sz="24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Zinur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twiki.cern.ch/twiki/bin/viewauth/MP3/FPAinRB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most curious colleagues, all plots are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 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file"/>
              </a:rPr>
              <a:t>\\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  <a:hlinkClick r:id="rId3" action="ppaction://hlinkfile"/>
              </a:rPr>
              <a:t>cern.ch\dfs\projects\lhccm\MP3_day_2022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“normal”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 bumps occurring after PC switching off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 bumps after each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Flat, zero signal otherwise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143250" y="3724275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6180" y="3724275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41032" y="3724275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4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“normal”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 bumps occurring after PC switching off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 bumps after each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Flat, zero signal otherwise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400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143250" y="3724275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26180" y="3724275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41032" y="3724275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PC off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is highest at 2 kA, almost zero at 11 kA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short time constant (tens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 correlated with thickness of Cu layer of the beam screen (</a:t>
            </a: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PC off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is highest at 2 kA, almost zero at 11 kA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short time constant (tens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 correlated with thickness of Cu layer of the beam screen (</a:t>
            </a: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3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PC off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is highest at 2 kA, almost zero at 11 kA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short time constant (tens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 correlated with thickness of Cu layer of the beam screen (</a:t>
            </a: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PC off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is highest at 2 kA, almost zero at 11 kA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short time constant (tens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 correlated with thickness of Cu layer of the beam screen (</a:t>
            </a: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PC off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is highest at 2 kA, almost zero at 11 kA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short time constant (tens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 correlated with thickness of Cu layer of the beam screen (</a:t>
            </a: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PC off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is highest at 2 kA, almost zero at 11 kA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short time constant (tens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 correlated with thickness of Cu layer of the beam screen (</a:t>
            </a: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“Unbalanced” magnets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456" y="1285875"/>
            <a:ext cx="11197087" cy="428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&gt;10 years, we understand that this behavior is due to eddy currents developed in the Cu layer of the beam screen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correlate very well FPA measurements and frequency transfer measurements (FTM) to the Cu thickness deduced from beam screen measurements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 model this behavior fairly well in the time and frequency domain [</a:t>
            </a:r>
            <a:r>
              <a:rPr lang="en-US" sz="3200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couple of things to iron out…</a:t>
            </a: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81815" y="1883819"/>
            <a:ext cx="3567118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&gt;35000 signals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49108"/>
            <a:ext cx="12192000" cy="808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7800"/>
            <a:ext cx="1944000" cy="16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304777"/>
            <a:ext cx="1944000" cy="16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591754"/>
            <a:ext cx="1944000" cy="16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878731"/>
            <a:ext cx="1944000" cy="16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165708"/>
            <a:ext cx="1944000" cy="1620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487800" y="17800"/>
            <a:ext cx="11421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US" sz="32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50%</a:t>
            </a:r>
          </a:p>
          <a:p>
            <a:pPr>
              <a:spcAft>
                <a:spcPts val="600"/>
              </a:spcAft>
            </a:pPr>
            <a:endParaRPr lang="en-US" sz="3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38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  <a:p>
            <a:pPr>
              <a:spcAft>
                <a:spcPts val="600"/>
              </a:spcAft>
            </a:pPr>
            <a:endParaRPr lang="en-GB" sz="40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  <a:p>
            <a:pPr>
              <a:spcAft>
                <a:spcPts val="600"/>
              </a:spcAft>
            </a:pPr>
            <a:endParaRPr lang="en-GB" sz="44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  <a:p>
            <a:pPr>
              <a:spcAft>
                <a:spcPts val="600"/>
              </a:spcAft>
            </a:pPr>
            <a:endParaRPr lang="en-GB" sz="44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GB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  <a:p>
            <a:pPr>
              <a:spcAft>
                <a:spcPts val="600"/>
              </a:spcAft>
            </a:pP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67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 of </a:t>
            </a:r>
            <a:r>
              <a:rPr lang="en-GB" dirty="0" err="1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sim max(U_QS0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)-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min(U_QS0) @2 kA, 10 A/s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08" y="719024"/>
            <a:ext cx="5536553" cy="4613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356" y="719024"/>
            <a:ext cx="5536553" cy="46137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5117" y="5401398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EE2 opening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70" y="5401397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PC switching off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26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418946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115829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15209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177182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15445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407503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262652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79298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27845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543040" y="2021841"/>
            <a:ext cx="2542653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Reliable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Available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49108"/>
            <a:ext cx="12192000" cy="808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2346909" y="2315835"/>
            <a:ext cx="1706931" cy="2226331"/>
            <a:chOff x="2206723" y="4317499"/>
            <a:chExt cx="1317600" cy="1718531"/>
          </a:xfrm>
        </p:grpSpPr>
        <p:pic>
          <p:nvPicPr>
            <p:cNvPr id="7" name="Picture 2" descr="Znalezione obrazy dla zapytania LHC dipole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723" y="4317499"/>
              <a:ext cx="1317600" cy="125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2271791" y="5537120"/>
              <a:ext cx="1187464" cy="4989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l-P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l-PL" sz="3600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LHC</a:t>
              </a:r>
              <a:endParaRPr lang="en-US" sz="3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2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41660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87734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16561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389818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278085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63001" y="4530725"/>
            <a:ext cx="3106509" cy="1280774"/>
          </a:xfrm>
          <a:prstGeom prst="rect">
            <a:avLst/>
          </a:prstGeom>
          <a:solidFill>
            <a:srgbClr val="FF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Critical, increased threshold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[MB1007, old B30R7]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See 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MB1007 on </a:t>
            </a:r>
            <a:r>
              <a:rPr lang="en-US" dirty="0" err="1" smtClean="0">
                <a:solidFill>
                  <a:srgbClr val="000000"/>
                </a:solidFill>
                <a:hlinkClick r:id="rId3"/>
              </a:rPr>
              <a:t>twiki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long time constant (hundreds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405297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“Sudden offset”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very long time constant (seconds)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23288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“Sudden offset”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very long time constant (seconds)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348583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“Sudden offset”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very long time constant (seconds)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307477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“Sudden offset”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very long time constant (seconds)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 Board A/B differ</a:t>
            </a:r>
          </a:p>
        </p:txBody>
      </p:sp>
    </p:spTree>
    <p:extLst>
      <p:ext uri="{BB962C8B-B14F-4D97-AF65-F5344CB8AC3E}">
        <p14:creationId xmlns:p14="http://schemas.microsoft.com/office/powerpoint/2010/main" val="412924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7456" y="1712177"/>
            <a:ext cx="11197087" cy="3433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 as much as possible the risk of operating RB circuits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the RB circuit and MB magnet behavior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 the effect of hardware changes, operation scenarios, failure cases, </a:t>
            </a:r>
            <a:r>
              <a:rPr lang="en-US" sz="32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sz="32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unexpected transients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for eventual precursors of failures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49108"/>
            <a:ext cx="12192000" cy="808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40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“Sudden offset” 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decays with very long time constant (seconds)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 Board A/B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A/B”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3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A/B”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358192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A/B”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31010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A/B”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</p:txBody>
      </p:sp>
    </p:spTree>
    <p:extLst>
      <p:ext uri="{BB962C8B-B14F-4D97-AF65-F5344CB8AC3E}">
        <p14:creationId xmlns:p14="http://schemas.microsoft.com/office/powerpoint/2010/main" val="27406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A/B”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 affects both boards differently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16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A/B”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 affects both boards differently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6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A/B”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399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 appears after EE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Amplitude scales with current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positive/negative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Sometimes affects both boards differently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abs(max(U_QS0)) for PC switching-off and EE2 opening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82" y="719024"/>
            <a:ext cx="6591133" cy="46137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066" y="719024"/>
            <a:ext cx="6591133" cy="46137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45117" y="5401398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EE2 opening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9870" y="5401397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PC switching off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60670" y="2343760"/>
            <a:ext cx="2178105" cy="818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“unbalanced” magnets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619375" y="3162300"/>
            <a:ext cx="1000125" cy="101917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9" idx="2"/>
          </p:cNvCxnSpPr>
          <p:nvPr/>
        </p:nvCxnSpPr>
        <p:spPr>
          <a:xfrm flipH="1">
            <a:off x="3740164" y="3162300"/>
            <a:ext cx="609559" cy="12668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895850" y="3162300"/>
            <a:ext cx="73165" cy="14951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210676" y="2161945"/>
            <a:ext cx="2651472" cy="12103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&amp; “sudden offset” magnets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9353831" y="3372270"/>
            <a:ext cx="545061" cy="809205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" idx="2"/>
          </p:cNvCxnSpPr>
          <p:nvPr/>
        </p:nvCxnSpPr>
        <p:spPr>
          <a:xfrm flipH="1">
            <a:off x="10163538" y="3372270"/>
            <a:ext cx="372874" cy="1266825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1155703" y="3372270"/>
            <a:ext cx="236685" cy="1266825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76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magnet classification circuit by circuit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757701"/>
              </p:ext>
            </p:extLst>
          </p:nvPr>
        </p:nvGraphicFramePr>
        <p:xfrm>
          <a:off x="239951" y="943601"/>
          <a:ext cx="1171209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166">
                  <a:extLst>
                    <a:ext uri="{9D8B030D-6E8A-4147-A177-3AD203B41FA5}">
                      <a16:colId xmlns:a16="http://schemas.microsoft.com/office/drawing/2014/main" val="99014609"/>
                    </a:ext>
                  </a:extLst>
                </a:gridCol>
                <a:gridCol w="2133220">
                  <a:extLst>
                    <a:ext uri="{9D8B030D-6E8A-4147-A177-3AD203B41FA5}">
                      <a16:colId xmlns:a16="http://schemas.microsoft.com/office/drawing/2014/main" val="1379200634"/>
                    </a:ext>
                  </a:extLst>
                </a:gridCol>
                <a:gridCol w="2824765">
                  <a:extLst>
                    <a:ext uri="{9D8B030D-6E8A-4147-A177-3AD203B41FA5}">
                      <a16:colId xmlns:a16="http://schemas.microsoft.com/office/drawing/2014/main" val="2806022816"/>
                    </a:ext>
                  </a:extLst>
                </a:gridCol>
                <a:gridCol w="2397779">
                  <a:extLst>
                    <a:ext uri="{9D8B030D-6E8A-4147-A177-3AD203B41FA5}">
                      <a16:colId xmlns:a16="http://schemas.microsoft.com/office/drawing/2014/main" val="1581126013"/>
                    </a:ext>
                  </a:extLst>
                </a:gridCol>
                <a:gridCol w="3212169">
                  <a:extLst>
                    <a:ext uri="{9D8B030D-6E8A-4147-A177-3AD203B41FA5}">
                      <a16:colId xmlns:a16="http://schemas.microsoft.com/office/drawing/2014/main" val="374809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Circuit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Unbalanced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Slow unbalanced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Sudden offset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Different board A/B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68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RB12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733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RB23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30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RB34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8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RB45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5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RB56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400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RB67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629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RB78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2687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RB81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99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465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97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699965"/>
                  </a:ext>
                </a:extLst>
              </a:tr>
              <a:tr h="228600">
                <a:tc gridSpan="5"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Note: The classification</a:t>
                      </a:r>
                      <a:r>
                        <a:rPr lang="en-US" sz="2400" i="1" baseline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is rather loose and only meant to give indicative figures.</a:t>
                      </a:r>
                      <a:endParaRPr lang="en-GB" sz="2400" i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500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7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Strategy to identify MB magnets with potential issues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0816186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2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Snapshot tests in 2014-15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2015-16, 2018, 2021-2022</a:t>
            </a:r>
          </a:p>
        </p:txBody>
      </p:sp>
      <p:sp>
        <p:nvSpPr>
          <p:cNvPr id="6" name="Rectangle 5"/>
          <p:cNvSpPr/>
          <p:nvPr/>
        </p:nvSpPr>
        <p:spPr>
          <a:xfrm>
            <a:off x="497456" y="1633653"/>
            <a:ext cx="11197087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 of “unbalanced” magnets (2 kA, 10 A/s)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 of “slow unbalanced”, “sudden offset”, “different board A/B” magnets (10-11 kA)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Re-map circuits after magnets are changed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for drastically different behaviors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72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 of magnets changing behaviour from 2015 to 2021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93974"/>
              </p:ext>
            </p:extLst>
          </p:nvPr>
        </p:nvGraphicFramePr>
        <p:xfrm>
          <a:off x="241776" y="753101"/>
          <a:ext cx="11708449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800">
                  <a:extLst>
                    <a:ext uri="{9D8B030D-6E8A-4147-A177-3AD203B41FA5}">
                      <a16:colId xmlns:a16="http://schemas.microsoft.com/office/drawing/2014/main" val="99014609"/>
                    </a:ext>
                  </a:extLst>
                </a:gridCol>
                <a:gridCol w="1981518">
                  <a:extLst>
                    <a:ext uri="{9D8B030D-6E8A-4147-A177-3AD203B41FA5}">
                      <a16:colId xmlns:a16="http://schemas.microsoft.com/office/drawing/2014/main" val="1379200634"/>
                    </a:ext>
                  </a:extLst>
                </a:gridCol>
                <a:gridCol w="2614930">
                  <a:extLst>
                    <a:ext uri="{9D8B030D-6E8A-4147-A177-3AD203B41FA5}">
                      <a16:colId xmlns:a16="http://schemas.microsoft.com/office/drawing/2014/main" val="2806022816"/>
                    </a:ext>
                  </a:extLst>
                </a:gridCol>
                <a:gridCol w="3065463">
                  <a:extLst>
                    <a:ext uri="{9D8B030D-6E8A-4147-A177-3AD203B41FA5}">
                      <a16:colId xmlns:a16="http://schemas.microsoft.com/office/drawing/2014/main" val="1581126013"/>
                    </a:ext>
                  </a:extLst>
                </a:gridCol>
                <a:gridCol w="2983738">
                  <a:extLst>
                    <a:ext uri="{9D8B030D-6E8A-4147-A177-3AD203B41FA5}">
                      <a16:colId xmlns:a16="http://schemas.microsoft.com/office/drawing/2014/main" val="3748092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Circuit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Unbalanced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Slow unbalanced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Sudden offset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Different board A/B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687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RB12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84→66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7339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RB23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52→57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30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RB34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50→52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8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RB45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56→57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5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RB56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67→61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400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RB67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47→61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629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RB78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25→29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2687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RB81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75→82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999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456→465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→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699965"/>
                  </a:ext>
                </a:extLst>
              </a:tr>
              <a:tr h="228600">
                <a:tc gridSpan="5"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Note: The classification</a:t>
                      </a:r>
                      <a:r>
                        <a:rPr lang="en-US" sz="2400" i="1" baseline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is rather loose and only meant to give indicative figures. A few tens of magnets were changed from 2015 to 2021, including 25 “unbalanced” ones.</a:t>
                      </a:r>
                      <a:endParaRPr lang="en-GB" sz="2400" i="1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500415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263900" y="1223753"/>
            <a:ext cx="8686325" cy="409702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IN PROGESS, APOLOGIES</a:t>
            </a:r>
            <a:endParaRPr lang="en-GB" sz="36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 A/B changes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Now sudden offset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disappears #1</a:t>
            </a:r>
            <a:endParaRPr lang="en-GB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00" y="561600"/>
            <a:ext cx="6480000" cy="54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00" y="561600"/>
            <a:ext cx="6480000" cy="540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0805" y="5791199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845" y="5791198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4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 A/B changes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Now sudden offset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disappears #2</a:t>
            </a:r>
            <a:endParaRPr lang="en-GB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00" y="561600"/>
            <a:ext cx="6480000" cy="54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00" y="561600"/>
            <a:ext cx="6480000" cy="540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20805" y="5791199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845" y="5791198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90800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 A/B changes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time – Now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sudden offset appears in 1 board</a:t>
            </a:r>
            <a:endParaRPr lang="en-GB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00" y="561600"/>
            <a:ext cx="6480000" cy="54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00" y="561600"/>
            <a:ext cx="6480000" cy="540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20805" y="5791199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845" y="5791198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1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 A/B changes 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time –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swapped but ~identical signals</a:t>
            </a:r>
            <a:endParaRPr lang="en-GB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00" y="561600"/>
            <a:ext cx="6480000" cy="5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00" y="561600"/>
            <a:ext cx="6480000" cy="54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0805" y="5791199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845" y="5791198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23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 A/B changes in time – Now it seems “sudden offset”</a:t>
            </a:r>
            <a:endParaRPr lang="en-GB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640" y="561137"/>
            <a:ext cx="6480000" cy="54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561137"/>
            <a:ext cx="6480000" cy="540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0805" y="5791199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845" y="5791198"/>
            <a:ext cx="5017030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01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Observations on 2014-15, 2015-16, 2018, 2021-2022 Snapshot tests</a:t>
            </a:r>
            <a:endParaRPr lang="en-GB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7456" y="767716"/>
            <a:ext cx="11197087" cy="5097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“unbalanced” magnets did not change their behavior over time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magnets did not change their behavior over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“sudden offset” and “different board A/B” magnets did change their behavior over the years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Preliminary conclusions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“Unbalanced” and “slow unbalanced” behaviors are due to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effects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magnet/coils/conductor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“unbalanced” behavior is due to eddy currents in the beam screen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“sudden offset” and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A/B”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behaviors seems to be due to QPS boards and/or wiring, and are potentially the same behavior</a:t>
            </a: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7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 SIMULATE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58407" y="0"/>
            <a:ext cx="5253135" cy="6232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beam screen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Inter-filament coupling currents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Inter-strand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coupling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Persistent currents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metallic wedges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iron yoke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Stray parasitic capacitances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beam screen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Inter-filament coupling currents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Inter-strand coupling currents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Persistent currents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metallic wedges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iron yoke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Stray parasitic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capacitances</a:t>
            </a: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beam screen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Inter-filament coupling currents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Inter-strand coupling currents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Persistent currents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metallic wedges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iron yoke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Stray parasitic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capacitances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beam screen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Inter-filament coupling currents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Inter-strand coupling currents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Persistent currents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metallic wedges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iron yoke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Stray parasitic </a:t>
            </a:r>
            <a:r>
              <a:rPr lang="en-US" sz="2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capacitances</a:t>
            </a: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47432" y="0"/>
            <a:ext cx="525313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endParaRPr lang="en-US" sz="1600" dirty="0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endParaRPr lang="en-US" sz="2800" dirty="0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 “DC” inductance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Stray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parasitic capacitances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beam screen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Inter-filament coupling currents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Inter-strand </a:t>
            </a:r>
            <a:r>
              <a:rPr lang="en-US" sz="28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coupling </a:t>
            </a:r>
            <a:r>
              <a:rPr lang="en-US" sz="2800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Persistent currents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metallic wedges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iron yoke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Eddy currents in </a:t>
            </a:r>
            <a:r>
              <a:rPr lang="en-US" sz="28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collars</a:t>
            </a:r>
            <a:endParaRPr lang="en-US" sz="2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…others?</a:t>
            </a:r>
            <a:endParaRPr lang="en-US" sz="2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endParaRPr lang="en-US" sz="2800" dirty="0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60209E-18 L -0.00117 -1.02593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MB magnet models developed in the MPE-PE section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341995"/>
              </p:ext>
            </p:extLst>
          </p:nvPr>
        </p:nvGraphicFramePr>
        <p:xfrm>
          <a:off x="539750" y="1195916"/>
          <a:ext cx="11112500" cy="439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6250">
                  <a:extLst>
                    <a:ext uri="{9D8B030D-6E8A-4147-A177-3AD203B41FA5}">
                      <a16:colId xmlns:a16="http://schemas.microsoft.com/office/drawing/2014/main" val="1052769238"/>
                    </a:ext>
                  </a:extLst>
                </a:gridCol>
                <a:gridCol w="5556250">
                  <a:extLst>
                    <a:ext uri="{9D8B030D-6E8A-4147-A177-3AD203B41FA5}">
                      <a16:colId xmlns:a16="http://schemas.microsoft.com/office/drawing/2014/main" val="2745944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2011 equivalent model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2022 equivalent model</a:t>
                      </a:r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99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 accuracy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 accuracy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53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Empirical (not physics-driven)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Physics-driven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69812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Predictive only for FPA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Predictive for various events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860719"/>
                  </a:ext>
                </a:extLst>
              </a:tr>
              <a:tr h="133985">
                <a:tc vMerge="1">
                  <a:txBody>
                    <a:bodyPr/>
                    <a:lstStyle/>
                    <a:p>
                      <a:pPr algn="l" rtl="0" fontAlgn="ctr"/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Able to predict new magnet’s </a:t>
                      </a:r>
                      <a:r>
                        <a:rPr lang="en-GB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behavior</a:t>
                      </a:r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8499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Possible to add a short circuit to the model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71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easily scaled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Scaled with current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38508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easily expandable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Expandable with other effects</a:t>
                      </a:r>
                    </a:p>
                  </a:txBody>
                  <a:tcPr marL="72000" marR="72000" marT="36000" marB="360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6044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GB" sz="24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Expandable to frequency behaviour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21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Practical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49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Difficult to develop ;-)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33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06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Power Abort (FPA) “Snapshot” test in the RB circuit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40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63001" y="1385809"/>
            <a:ext cx="3429000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events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 switching off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EE1 opening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EE2 opening</a:t>
            </a:r>
          </a:p>
        </p:txBody>
      </p:sp>
      <p:sp>
        <p:nvSpPr>
          <p:cNvPr id="5" name="Oval 4"/>
          <p:cNvSpPr/>
          <p:nvPr/>
        </p:nvSpPr>
        <p:spPr>
          <a:xfrm>
            <a:off x="3086100" y="3695700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497580" y="3695700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042660" y="4838700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0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Simulating eddy currents in the beam screen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8070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0 w 2800474"/>
              <a:gd name="connsiteY5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050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measured surface resistance</a:t>
            </a:r>
            <a:endParaRPr lang="en-US" sz="2000" b="1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47844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Cu layer thickness and RRR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71882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Physics-based magnet model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95920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to FTM frequency domain measurements</a:t>
            </a:r>
          </a:p>
        </p:txBody>
      </p:sp>
      <p:sp>
        <p:nvSpPr>
          <p:cNvPr id="19" name="Freeform 18"/>
          <p:cNvSpPr/>
          <p:nvPr/>
        </p:nvSpPr>
        <p:spPr>
          <a:xfrm>
            <a:off x="919958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to FPA time domain measurements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1" y="1903185"/>
            <a:ext cx="7629446" cy="398426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0" y="5887452"/>
            <a:ext cx="625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figure from the LHC Design Report</a:t>
            </a:r>
            <a:endParaRPr lang="en-GB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31800" y="1485900"/>
            <a:ext cx="0" cy="660400"/>
          </a:xfrm>
          <a:prstGeom prst="line">
            <a:avLst/>
          </a:prstGeom>
          <a:ln w="38100">
            <a:solidFill>
              <a:srgbClr val="C00000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6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Simulating eddy currents in the beam screen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8070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0 w 2800474"/>
              <a:gd name="connsiteY5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050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measured surface resistance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47844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Cu layer thickness and RRR</a:t>
            </a:r>
            <a:endParaRPr lang="en-US" sz="2000" b="1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71882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Physics-based magnet model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95920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to FTM frequency domain measurements</a:t>
            </a:r>
          </a:p>
        </p:txBody>
      </p:sp>
      <p:sp>
        <p:nvSpPr>
          <p:cNvPr id="19" name="Freeform 18"/>
          <p:cNvSpPr/>
          <p:nvPr/>
        </p:nvSpPr>
        <p:spPr>
          <a:xfrm>
            <a:off x="919958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to FPA time domain measurements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1" y="1903185"/>
            <a:ext cx="2313794" cy="12083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0" y="5887452"/>
            <a:ext cx="625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figure from the LHC Design Report</a:t>
            </a:r>
            <a:endParaRPr lang="en-GB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31800" y="14859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65" y="1903185"/>
            <a:ext cx="3984268" cy="398426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13" name="Straight Connector 12"/>
          <p:cNvCxnSpPr/>
          <p:nvPr/>
        </p:nvCxnSpPr>
        <p:spPr>
          <a:xfrm>
            <a:off x="2882900" y="1485900"/>
            <a:ext cx="0" cy="660400"/>
          </a:xfrm>
          <a:prstGeom prst="line">
            <a:avLst/>
          </a:prstGeom>
          <a:ln w="38100">
            <a:solidFill>
              <a:srgbClr val="C00000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Simulating eddy currents in the beam screen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8070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0 w 2800474"/>
              <a:gd name="connsiteY5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050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measured surface resistance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47844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Cu layer thickness and RRR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71882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Physics-based magnet model</a:t>
            </a:r>
            <a:endParaRPr lang="en-US" sz="2000" b="1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95920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to FTM frequency domain measurements</a:t>
            </a:r>
          </a:p>
        </p:txBody>
      </p:sp>
      <p:sp>
        <p:nvSpPr>
          <p:cNvPr id="19" name="Freeform 18"/>
          <p:cNvSpPr/>
          <p:nvPr/>
        </p:nvSpPr>
        <p:spPr>
          <a:xfrm>
            <a:off x="919958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to FPA time domain measurements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1" y="1903185"/>
            <a:ext cx="2313794" cy="12083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0" y="5887452"/>
            <a:ext cx="625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figure from the LHC Design Report</a:t>
            </a:r>
            <a:endParaRPr lang="en-GB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31800" y="14859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65" y="1903185"/>
            <a:ext cx="1209600" cy="120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3" name="Straight Connector 12"/>
          <p:cNvCxnSpPr/>
          <p:nvPr/>
        </p:nvCxnSpPr>
        <p:spPr>
          <a:xfrm>
            <a:off x="2882900" y="14859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836" y="1903184"/>
            <a:ext cx="3776616" cy="358261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20" name="Straight Connector 19"/>
          <p:cNvCxnSpPr/>
          <p:nvPr/>
        </p:nvCxnSpPr>
        <p:spPr>
          <a:xfrm>
            <a:off x="5278923" y="1485900"/>
            <a:ext cx="0" cy="660400"/>
          </a:xfrm>
          <a:prstGeom prst="line">
            <a:avLst/>
          </a:prstGeom>
          <a:ln w="38100">
            <a:solidFill>
              <a:srgbClr val="C00000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Simulating eddy currents in the beam screen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8070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0 w 2800474"/>
              <a:gd name="connsiteY5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050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measured surface resistance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47844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Cu layer thickness and RRR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71882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Physics-based magnet model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95920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Compare to FTM 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frequency domain measurements</a:t>
            </a:r>
          </a:p>
        </p:txBody>
      </p:sp>
      <p:sp>
        <p:nvSpPr>
          <p:cNvPr id="19" name="Freeform 18"/>
          <p:cNvSpPr/>
          <p:nvPr/>
        </p:nvSpPr>
        <p:spPr>
          <a:xfrm>
            <a:off x="919958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to FPA time domain measurements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1" y="1903185"/>
            <a:ext cx="2313794" cy="12083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0" y="5887452"/>
            <a:ext cx="625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figure from the LHC Design Report</a:t>
            </a:r>
            <a:endParaRPr lang="en-GB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31800" y="14859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65" y="1903185"/>
            <a:ext cx="1209600" cy="120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3" name="Straight Connector 12"/>
          <p:cNvCxnSpPr/>
          <p:nvPr/>
        </p:nvCxnSpPr>
        <p:spPr>
          <a:xfrm>
            <a:off x="2882900" y="14859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136" y="1903185"/>
            <a:ext cx="1275101" cy="120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0" name="Straight Connector 19"/>
          <p:cNvCxnSpPr/>
          <p:nvPr/>
        </p:nvCxnSpPr>
        <p:spPr>
          <a:xfrm>
            <a:off x="5177323" y="14859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208" y="1903184"/>
            <a:ext cx="6222228" cy="414815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22" name="Straight Connector 21"/>
          <p:cNvCxnSpPr/>
          <p:nvPr/>
        </p:nvCxnSpPr>
        <p:spPr>
          <a:xfrm>
            <a:off x="7476926" y="1485900"/>
            <a:ext cx="0" cy="660400"/>
          </a:xfrm>
          <a:prstGeom prst="line">
            <a:avLst/>
          </a:prstGeom>
          <a:ln w="38100">
            <a:solidFill>
              <a:srgbClr val="C00000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86437"/>
              </p:ext>
            </p:extLst>
          </p:nvPr>
        </p:nvGraphicFramePr>
        <p:xfrm>
          <a:off x="3781326" y="3300010"/>
          <a:ext cx="1660986" cy="2503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0986">
                  <a:extLst>
                    <a:ext uri="{9D8B030D-6E8A-4147-A177-3AD203B41FA5}">
                      <a16:colId xmlns:a16="http://schemas.microsoft.com/office/drawing/2014/main" val="819099220"/>
                    </a:ext>
                  </a:extLst>
                </a:gridCol>
              </a:tblGrid>
              <a:tr h="35735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Changed magnets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119734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A20L3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56935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A23R2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658602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B14R2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337445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B16R2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820494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B17R2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3551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B25R2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97312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C15L3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319086"/>
                  </a:ext>
                </a:extLst>
              </a:tr>
              <a:tr h="26822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C31R2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1592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8458200" y="5132460"/>
            <a:ext cx="572735" cy="2967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9430819" y="5132460"/>
            <a:ext cx="572735" cy="2967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24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Simulating eddy currents in the beam screen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38070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0 w 2800474"/>
              <a:gd name="connsiteY5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050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measured surface resistance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47844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Cu layer thickness and RRR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71882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Physics-based magnet model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695920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Compare to FTM frequency domain measurements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9199589" y="6987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Compare to FPA time domain measurements</a:t>
            </a:r>
            <a:endParaRPr lang="en-US" sz="2000" b="1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1" y="1903185"/>
            <a:ext cx="2313794" cy="12083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0" y="5887452"/>
            <a:ext cx="625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figure from the LHC Design Report</a:t>
            </a:r>
            <a:endParaRPr lang="en-GB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31800" y="14859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65" y="1903185"/>
            <a:ext cx="1209600" cy="120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3" name="Straight Connector 12"/>
          <p:cNvCxnSpPr/>
          <p:nvPr/>
        </p:nvCxnSpPr>
        <p:spPr>
          <a:xfrm>
            <a:off x="2882900" y="14859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136" y="1903185"/>
            <a:ext cx="1275101" cy="120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0" name="Straight Connector 19"/>
          <p:cNvCxnSpPr/>
          <p:nvPr/>
        </p:nvCxnSpPr>
        <p:spPr>
          <a:xfrm>
            <a:off x="5177323" y="14859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208" y="1903184"/>
            <a:ext cx="1814400" cy="120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2" name="Straight Connector 21"/>
          <p:cNvCxnSpPr/>
          <p:nvPr/>
        </p:nvCxnSpPr>
        <p:spPr>
          <a:xfrm>
            <a:off x="7261026" y="1689100"/>
            <a:ext cx="0" cy="4572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44" y="1903184"/>
            <a:ext cx="4437219" cy="3697683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</p:pic>
      <p:cxnSp>
        <p:nvCxnSpPr>
          <p:cNvPr id="24" name="Straight Connector 23"/>
          <p:cNvCxnSpPr/>
          <p:nvPr/>
        </p:nvCxnSpPr>
        <p:spPr>
          <a:xfrm>
            <a:off x="10803423" y="1787525"/>
            <a:ext cx="0" cy="358775"/>
          </a:xfrm>
          <a:prstGeom prst="line">
            <a:avLst/>
          </a:prstGeom>
          <a:ln w="38100">
            <a:solidFill>
              <a:srgbClr val="C00000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9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D. Metadata: all data in one spreadsheet, and look for correlations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932177"/>
              </p:ext>
            </p:extLst>
          </p:nvPr>
        </p:nvGraphicFramePr>
        <p:xfrm>
          <a:off x="151041" y="881591"/>
          <a:ext cx="3077934" cy="4424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77934">
                  <a:extLst>
                    <a:ext uri="{9D8B030D-6E8A-4147-A177-3AD203B41FA5}">
                      <a16:colId xmlns:a16="http://schemas.microsoft.com/office/drawing/2014/main" val="324560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Magnet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information</a:t>
                      </a:r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558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Electrical location</a:t>
                      </a:r>
                      <a:endParaRPr lang="en-GB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3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location</a:t>
                      </a:r>
                      <a:endParaRPr lang="en-GB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3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Chronological order</a:t>
                      </a:r>
                      <a:endParaRPr lang="en-GB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3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Exchanged magnets</a:t>
                      </a:r>
                      <a:endParaRPr lang="en-GB" sz="18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6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Magnet manufacturers</a:t>
                      </a:r>
                      <a:endParaRPr lang="en-GB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2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Cable manufacturers</a:t>
                      </a:r>
                      <a:endParaRPr lang="en-GB" sz="18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47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Strand manufacturers</a:t>
                      </a:r>
                      <a:endParaRPr lang="en-GB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707180"/>
                  </a:ext>
                </a:extLst>
              </a:tr>
              <a:tr h="30395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Beam screen resistances</a:t>
                      </a:r>
                      <a:endParaRPr lang="en-GB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98517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Collars information</a:t>
                      </a:r>
                      <a:endParaRPr lang="en-GB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03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Iron yoke information</a:t>
                      </a:r>
                      <a:endParaRPr lang="en-GB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8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QPS card replacement</a:t>
                      </a:r>
                      <a:endParaRPr lang="en-GB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83677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67635"/>
              </p:ext>
            </p:extLst>
          </p:nvPr>
        </p:nvGraphicFramePr>
        <p:xfrm>
          <a:off x="3426505" y="881591"/>
          <a:ext cx="4081462" cy="3322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81462">
                  <a:extLst>
                    <a:ext uri="{9D8B030D-6E8A-4147-A177-3AD203B41FA5}">
                      <a16:colId xmlns:a16="http://schemas.microsoft.com/office/drawing/2014/main" val="324560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Frequency-domain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measurements</a:t>
                      </a:r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558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frequency impedance</a:t>
                      </a:r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3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frequency impedance</a:t>
                      </a:r>
                      <a:endParaRPr lang="en-GB" sz="18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3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frequency impedance</a:t>
                      </a:r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3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Aperture impedance difference</a:t>
                      </a:r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6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Effect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magnet T</a:t>
                      </a:r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707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Effect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beam screen T</a:t>
                      </a:r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1894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Effect of magnetic pre-cycle</a:t>
                      </a:r>
                      <a:endParaRPr lang="en-GB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1882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good/bad simulations are</a:t>
                      </a:r>
                      <a:endParaRPr lang="en-GB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68133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024110"/>
              </p:ext>
            </p:extLst>
          </p:nvPr>
        </p:nvGraphicFramePr>
        <p:xfrm>
          <a:off x="7705497" y="881591"/>
          <a:ext cx="4335462" cy="4790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35462">
                  <a:extLst>
                    <a:ext uri="{9D8B030D-6E8A-4147-A177-3AD203B41FA5}">
                      <a16:colId xmlns:a16="http://schemas.microsoft.com/office/drawing/2014/main" val="324560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Time-domain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measurements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558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FPA - “Normal” magnets</a:t>
                      </a:r>
                      <a:endParaRPr lang="en-GB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03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FPA - “Unbalanced” magnets</a:t>
                      </a:r>
                      <a:endParaRPr lang="en-GB" dirty="0" smtClean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36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FPA - “Slow unbalanced” magnets</a:t>
                      </a:r>
                      <a:endParaRPr lang="en-GB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735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FPA - “Sudden offset” magnets</a:t>
                      </a:r>
                      <a:endParaRPr lang="en-GB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6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FPA - “Different board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A/B” magnets</a:t>
                      </a:r>
                      <a:endParaRPr lang="en-GB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622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FPA - Change of behavior in time</a:t>
                      </a:r>
                      <a:endParaRPr lang="en-GB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47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Occurrence of secondary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quenches</a:t>
                      </a:r>
                      <a:endParaRPr lang="en-GB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707180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U_DIODE behavior</a:t>
                      </a:r>
                      <a:endParaRPr lang="en-GB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485242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Occurrence of training</a:t>
                      </a:r>
                      <a:endParaRPr lang="en-GB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4251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Behavior during SM18 training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quenches</a:t>
                      </a:r>
                      <a:endParaRPr lang="en-GB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956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Special test with different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beam screen T</a:t>
                      </a:r>
                      <a:endParaRPr lang="en-GB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803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How good/bad simulations are</a:t>
                      </a:r>
                      <a:endParaRPr lang="en-GB" dirty="0" smtClean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7246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51041" y="5791198"/>
            <a:ext cx="11889918" cy="42279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Black=in the spreadsheet. </a:t>
            </a:r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Blue=Studied, not in the spreadsheet.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Red=Not yet studied systematically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2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Extra: Frequency analysis of RB events by </a:t>
            </a:r>
            <a:r>
              <a:rPr lang="en-GB" u="sng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Christoph Obermair</a:t>
            </a:r>
            <a:endParaRPr lang="en-GB" u="sng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820" y="764137"/>
                <a:ext cx="11955781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800" dirty="0" smtClean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Goal: Use data to better understand frequencies in RB circuit to: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Compare data to PSPICE </a:t>
                </a:r>
                <a:r>
                  <a:rPr lang="en-US" sz="1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simulations</a:t>
                </a: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MPE-PE STEAM-Team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Detect </a:t>
                </a:r>
                <a:r>
                  <a:rPr lang="en-US" sz="1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circuit anomalies</a:t>
                </a:r>
              </a:p>
              <a:p>
                <a:pPr marL="48767" indent="0">
                  <a:buNone/>
                </a:pPr>
                <a:r>
                  <a:rPr lang="en-US" sz="7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7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8767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Study </a:t>
                </a:r>
                <a:r>
                  <a:rPr lang="en-US" sz="1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occurrence</a:t>
                </a: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the </a:t>
                </a:r>
                <a:r>
                  <a:rPr lang="en-US" sz="1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spread</a:t>
                </a: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frequencies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Frequency Position Maps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0" y="764137"/>
                <a:ext cx="11955781" cy="4270860"/>
              </a:xfrm>
              <a:prstGeom prst="rect">
                <a:avLst/>
              </a:prstGeom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245224" y="56468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13F016E5-5FCE-621F-6C87-A97B80C0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31" y="2335425"/>
            <a:ext cx="4303189" cy="3207396"/>
          </a:xfrm>
          <a:prstGeom prst="rect">
            <a:avLst/>
          </a:prstGeom>
        </p:spPr>
      </p:pic>
      <p:pic>
        <p:nvPicPr>
          <p:cNvPr id="6" name="Grafik 15">
            <a:extLst>
              <a:ext uri="{FF2B5EF4-FFF2-40B4-BE49-F238E27FC236}">
                <a16:creationId xmlns:a16="http://schemas.microsoft.com/office/drawing/2014/main" id="{F55FA711-1DDE-9518-DBC6-62F8A895A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5"/>
          <a:stretch/>
        </p:blipFill>
        <p:spPr>
          <a:xfrm>
            <a:off x="6820550" y="2418022"/>
            <a:ext cx="4775964" cy="2981824"/>
          </a:xfrm>
          <a:prstGeom prst="rect">
            <a:avLst/>
          </a:prstGeom>
        </p:spPr>
      </p:pic>
      <p:grpSp>
        <p:nvGrpSpPr>
          <p:cNvPr id="7" name="Gruppieren 2">
            <a:extLst>
              <a:ext uri="{FF2B5EF4-FFF2-40B4-BE49-F238E27FC236}">
                <a16:creationId xmlns:a16="http://schemas.microsoft.com/office/drawing/2014/main" id="{6F50B572-59E9-7E33-6533-2319066822FF}"/>
              </a:ext>
            </a:extLst>
          </p:cNvPr>
          <p:cNvGrpSpPr/>
          <p:nvPr/>
        </p:nvGrpSpPr>
        <p:grpSpPr>
          <a:xfrm>
            <a:off x="151041" y="2520269"/>
            <a:ext cx="1952718" cy="2843518"/>
            <a:chOff x="6483821" y="2284236"/>
            <a:chExt cx="2511874" cy="3657753"/>
          </a:xfrm>
        </p:grpSpPr>
        <p:pic>
          <p:nvPicPr>
            <p:cNvPr id="8" name="Grafik 4">
              <a:extLst>
                <a:ext uri="{FF2B5EF4-FFF2-40B4-BE49-F238E27FC236}">
                  <a16:creationId xmlns:a16="http://schemas.microsoft.com/office/drawing/2014/main" id="{96966C91-B528-C955-EAE0-D36DAF83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9" name="Gruppieren 5">
              <a:extLst>
                <a:ext uri="{FF2B5EF4-FFF2-40B4-BE49-F238E27FC236}">
                  <a16:creationId xmlns:a16="http://schemas.microsoft.com/office/drawing/2014/main" id="{850FBDA9-6E00-2326-517B-15AF2E1FABA8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10" name="Gruppieren 6">
                <a:extLst>
                  <a:ext uri="{FF2B5EF4-FFF2-40B4-BE49-F238E27FC236}">
                    <a16:creationId xmlns:a16="http://schemas.microsoft.com/office/drawing/2014/main" id="{BBEDF87C-4BF2-5736-9FD3-FEFAE6C73931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12" name="Gerade Verbindung mit Pfeil 8">
                  <a:extLst>
                    <a:ext uri="{FF2B5EF4-FFF2-40B4-BE49-F238E27FC236}">
                      <a16:creationId xmlns:a16="http://schemas.microsoft.com/office/drawing/2014/main" id="{02B6042C-CED5-8641-B232-65C67F634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Gerade Verbindung mit Pfeil 10">
                  <a:extLst>
                    <a:ext uri="{FF2B5EF4-FFF2-40B4-BE49-F238E27FC236}">
                      <a16:creationId xmlns:a16="http://schemas.microsoft.com/office/drawing/2014/main" id="{8410DB87-9026-6C7C-87D1-953454205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1">
                  <a:extLst>
                    <a:ext uri="{FF2B5EF4-FFF2-40B4-BE49-F238E27FC236}">
                      <a16:creationId xmlns:a16="http://schemas.microsoft.com/office/drawing/2014/main" id="{6C38B1C7-CF75-1F55-0E45-585DDCDB4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83EEF43-4161-8CD8-7427-77685ED2FBC8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6" name="Textfeld 16">
                  <a:extLst>
                    <a:ext uri="{FF2B5EF4-FFF2-40B4-BE49-F238E27FC236}">
                      <a16:creationId xmlns:a16="http://schemas.microsoft.com/office/drawing/2014/main" id="{287B94B6-6CA1-8910-2C2B-0A78CD6BAF1F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7" name="Textfeld 17">
                  <a:extLst>
                    <a:ext uri="{FF2B5EF4-FFF2-40B4-BE49-F238E27FC236}">
                      <a16:creationId xmlns:a16="http://schemas.microsoft.com/office/drawing/2014/main" id="{2C985B66-3C73-3939-D624-3841776F86CA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18" name="Gruppieren 19">
                  <a:extLst>
                    <a:ext uri="{FF2B5EF4-FFF2-40B4-BE49-F238E27FC236}">
                      <a16:creationId xmlns:a16="http://schemas.microsoft.com/office/drawing/2014/main" id="{D6BD7ECE-B55C-0EB8-9851-33AD850183D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19" name="Gruppieren 20">
                    <a:extLst>
                      <a:ext uri="{FF2B5EF4-FFF2-40B4-BE49-F238E27FC236}">
                        <a16:creationId xmlns:a16="http://schemas.microsoft.com/office/drawing/2014/main" id="{A9B07F98-09B0-0D1F-35B3-B84C168B57F4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1" name="Rechteck 22">
                      <a:extLst>
                        <a:ext uri="{FF2B5EF4-FFF2-40B4-BE49-F238E27FC236}">
                          <a16:creationId xmlns:a16="http://schemas.microsoft.com/office/drawing/2014/main" id="{8C7410F9-C93E-56C1-0714-989C5CC5B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2" name="Rechteck 23">
                      <a:extLst>
                        <a:ext uri="{FF2B5EF4-FFF2-40B4-BE49-F238E27FC236}">
                          <a16:creationId xmlns:a16="http://schemas.microsoft.com/office/drawing/2014/main" id="{AA8AC929-83E0-FF34-8484-6255E4056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0" name="Textfeld 21">
                    <a:extLst>
                      <a:ext uri="{FF2B5EF4-FFF2-40B4-BE49-F238E27FC236}">
                        <a16:creationId xmlns:a16="http://schemas.microsoft.com/office/drawing/2014/main" id="{1E80A02A-2C76-25A1-0F43-87EEC3CCE5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11" name="Textfeld 7">
                <a:extLst>
                  <a:ext uri="{FF2B5EF4-FFF2-40B4-BE49-F238E27FC236}">
                    <a16:creationId xmlns:a16="http://schemas.microsoft.com/office/drawing/2014/main" id="{ACC738F0-4C18-1318-0B0A-8E21090FD3C6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23" name="Pfeil: nach rechts 9">
            <a:extLst>
              <a:ext uri="{FF2B5EF4-FFF2-40B4-BE49-F238E27FC236}">
                <a16:creationId xmlns:a16="http://schemas.microsoft.com/office/drawing/2014/main" id="{71F784C3-BF5F-A646-27C0-E0478A0AB343}"/>
              </a:ext>
            </a:extLst>
          </p:cNvPr>
          <p:cNvSpPr/>
          <p:nvPr/>
        </p:nvSpPr>
        <p:spPr>
          <a:xfrm>
            <a:off x="6342812" y="3350801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Grafik 26">
            <a:extLst>
              <a:ext uri="{FF2B5EF4-FFF2-40B4-BE49-F238E27FC236}">
                <a16:creationId xmlns:a16="http://schemas.microsoft.com/office/drawing/2014/main" id="{E6C6B769-80B6-AF06-FB4B-7A9F752CE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8" r="50597" b="93868"/>
          <a:stretch/>
        </p:blipFill>
        <p:spPr>
          <a:xfrm>
            <a:off x="1041690" y="2327805"/>
            <a:ext cx="390526" cy="1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6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6225" y="767716"/>
            <a:ext cx="11764733" cy="5097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 – Time domain analysis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“Unbalanced” and “slow unbalanced” behaviors are due to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 effects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magnet/coils/conductor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“unbalanced” behavior is due to eddy currents in the beam screen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000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Preliminary speculation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The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“sudden offset” and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“different board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A/B”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behaviors seems to be due to QPS boards and/or wiring, and are potentially the same behavior</a:t>
            </a:r>
          </a:p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</a:t>
            </a:r>
            <a:endParaRPr lang="en-US" sz="2000" u="sng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“unbalanced”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unbalanced”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magnets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 not change their behavior over time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“sudden offset” and “different board A/B” magnets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changed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their behavior over the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</a:p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SIMULATE</a:t>
            </a:r>
            <a:endParaRPr lang="en-US" sz="2000" u="sng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Physics-based model in time and frequency domain explains the behavior of ~90% magnets (“unbalanced”)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 of ~10% magnets (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“slow unbalanced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 cannot be explained by beam screen eddy currents</a:t>
            </a:r>
          </a:p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US" sz="2000" u="sng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 one spreadsheet, and look for correlations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04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actions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107" y="758190"/>
            <a:ext cx="12145734" cy="5318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Correlate results of FPA (time domain) and FTM (frequency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domain)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analyses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Understand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unbalanced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Study history of QPS card replacement → Understand “sudden offset” and “different board A/B” magnets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U_DIODE signal systematically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special Machine Development (MD) tests where beam screen of selected magnets had different T</a:t>
            </a:r>
          </a:p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</a:t>
            </a:r>
            <a:endParaRPr lang="en-US" sz="2000" u="sng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Periodically perform FPA Snapshots: [2 kA, 10 A/s] and [11 kA, 10 A/s]. And record U_DIODE at 2 kA as well</a:t>
            </a:r>
            <a:r>
              <a:rPr lang="en-US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perform a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FPA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Snapshot [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kA, 10 A/s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 test with different magnetic per-cycle (study persistent currents)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 better FPA analysis. And eventually integrate it in the analysis notebooks</a:t>
            </a:r>
            <a:r>
              <a:rPr lang="en-US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20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it possible to always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all 154 U_QS0 signals whenever a FPA is triggered</a:t>
            </a:r>
            <a:r>
              <a:rPr lang="en-US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[permanent snapshots]</a:t>
            </a:r>
          </a:p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SIMULATE</a:t>
            </a:r>
            <a:endParaRPr lang="en-US" sz="2000" u="sng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 new physical behaviors in the model →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“slow unbalanced” behavior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Study the effect of short circuits in the time and frequency domains</a:t>
            </a:r>
          </a:p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US" sz="2000" u="sng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the spreadsheet with more information and make </a:t>
            </a:r>
            <a:r>
              <a:rPr lang="en-GB" sz="200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widely available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45" y="82014"/>
            <a:ext cx="11746505" cy="532463"/>
          </a:xfrm>
        </p:spPr>
        <p:txBody>
          <a:bodyPr>
            <a:no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Annex</a:t>
            </a:r>
          </a:p>
        </p:txBody>
      </p:sp>
    </p:spTree>
    <p:extLst>
      <p:ext uri="{BB962C8B-B14F-4D97-AF65-F5344CB8AC3E}">
        <p14:creationId xmlns:p14="http://schemas.microsoft.com/office/powerpoint/2010/main" val="63373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Power converter ringing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40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29600" y="1385809"/>
            <a:ext cx="3962401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features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Voltage across PC:</a:t>
            </a:r>
          </a:p>
          <a:p>
            <a:pPr marL="541338" lvl="1" indent="-2746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Inductive voltage 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N_mag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L_mag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000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</a:t>
            </a:r>
            <a:r>
              <a:rPr lang="en-US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b="1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dt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~0-150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1338" lvl="1" indent="-2746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Resistive voltage</a:t>
            </a:r>
          </a:p>
          <a:p>
            <a:pPr marL="266700" lvl="1">
              <a:spcAft>
                <a:spcPts val="600"/>
              </a:spcAft>
              <a:tabLst>
                <a:tab pos="541338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R_warm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*I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~2-11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V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Oscillating frequency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~20 Hz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Oscillating frequency and damping dominated by PC filter</a:t>
            </a:r>
            <a:endParaRPr lang="en-US" sz="20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086100" y="3695700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2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LHC main dipole circuit (RB)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06609" y="818697"/>
            <a:ext cx="9516269" cy="5383665"/>
            <a:chOff x="1427956" y="992187"/>
            <a:chExt cx="8839200" cy="5000625"/>
          </a:xfrm>
        </p:grpSpPr>
        <p:pic>
          <p:nvPicPr>
            <p:cNvPr id="3" name="Picture 164" descr="PC Mode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956" y="1752600"/>
              <a:ext cx="8726487" cy="289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itle 1"/>
            <p:cNvSpPr txBox="1">
              <a:spLocks/>
            </p:cNvSpPr>
            <p:nvPr/>
          </p:nvSpPr>
          <p:spPr>
            <a:xfrm>
              <a:off x="1427956" y="992187"/>
              <a:ext cx="1905000" cy="60960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txBody>
            <a:bodyPr anchor="ctr">
              <a:norm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Power converter</a:t>
              </a:r>
            </a:p>
          </p:txBody>
        </p:sp>
        <p:sp>
          <p:nvSpPr>
            <p:cNvPr id="5" name="Title 1"/>
            <p:cNvSpPr txBox="1">
              <a:spLocks/>
            </p:cNvSpPr>
            <p:nvPr/>
          </p:nvSpPr>
          <p:spPr>
            <a:xfrm>
              <a:off x="3713956" y="992187"/>
              <a:ext cx="1219200" cy="60960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txBody>
            <a:bodyPr anchor="ctr">
              <a:norm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Filter</a:t>
              </a:r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8362156" y="992187"/>
              <a:ext cx="1219200" cy="60960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txBody>
            <a:bodyPr anchor="ctr">
              <a:norm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en-US" sz="2000" dirty="0" smtClean="0">
                  <a:solidFill>
                    <a:srgbClr val="00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EE Switch1</a:t>
              </a:r>
              <a:endPara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2799556" y="4802187"/>
              <a:ext cx="1219200" cy="60960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txBody>
            <a:bodyPr anchor="ctr">
              <a:norm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en-US" sz="2000" dirty="0" smtClean="0">
                  <a:solidFill>
                    <a:srgbClr val="00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EE Switch2</a:t>
              </a:r>
              <a:endPara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47156" y="1982787"/>
              <a:ext cx="1736725" cy="1295400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8" descr="Magnet-Circui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256" y="3811587"/>
              <a:ext cx="3771900" cy="2181225"/>
            </a:xfrm>
            <a:prstGeom prst="rect">
              <a:avLst/>
            </a:prstGeom>
            <a:noFill/>
            <a:ln w="22225">
              <a:solidFill>
                <a:srgbClr val="0070C0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5618956" y="992187"/>
              <a:ext cx="1447800" cy="60960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txBody>
            <a:bodyPr anchor="ctr">
              <a:norm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77 Magnets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18956" y="3201987"/>
              <a:ext cx="533400" cy="533400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6152356" y="3735387"/>
              <a:ext cx="304800" cy="76200"/>
            </a:xfrm>
            <a:prstGeom prst="line">
              <a:avLst/>
            </a:prstGeom>
            <a:ln w="22225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427956" y="2668587"/>
              <a:ext cx="533400" cy="609600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Connector 13"/>
            <p:cNvCxnSpPr>
              <a:stCxn id="13" idx="0"/>
              <a:endCxn id="4" idx="2"/>
            </p:cNvCxnSpPr>
            <p:nvPr/>
          </p:nvCxnSpPr>
          <p:spPr>
            <a:xfrm rot="5400000" flipH="1" flipV="1">
              <a:off x="1504156" y="1792287"/>
              <a:ext cx="1066800" cy="685800"/>
            </a:xfrm>
            <a:prstGeom prst="line">
              <a:avLst/>
            </a:prstGeom>
            <a:ln w="22225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2"/>
              <a:endCxn id="8" idx="0"/>
            </p:cNvCxnSpPr>
            <p:nvPr/>
          </p:nvCxnSpPr>
          <p:spPr>
            <a:xfrm rot="5400000">
              <a:off x="3729038" y="1388268"/>
              <a:ext cx="381000" cy="808037"/>
            </a:xfrm>
            <a:prstGeom prst="line">
              <a:avLst/>
            </a:prstGeom>
            <a:ln w="22225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1427956" y="4802187"/>
              <a:ext cx="1219200" cy="60960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txBody>
            <a:bodyPr anchor="ctr">
              <a:norm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Crowbar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38356" y="1770062"/>
              <a:ext cx="1066800" cy="730250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Straight Connector 17"/>
            <p:cNvCxnSpPr>
              <a:stCxn id="6" idx="2"/>
              <a:endCxn id="17" idx="0"/>
            </p:cNvCxnSpPr>
            <p:nvPr/>
          </p:nvCxnSpPr>
          <p:spPr>
            <a:xfrm rot="5400000">
              <a:off x="8887618" y="1685925"/>
              <a:ext cx="168275" cy="0"/>
            </a:xfrm>
            <a:prstGeom prst="line">
              <a:avLst/>
            </a:prstGeom>
            <a:ln w="22225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667919" y="3370262"/>
              <a:ext cx="1006475" cy="730250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" name="Straight Connector 19"/>
            <p:cNvCxnSpPr>
              <a:stCxn id="7" idx="0"/>
              <a:endCxn id="19" idx="2"/>
            </p:cNvCxnSpPr>
            <p:nvPr/>
          </p:nvCxnSpPr>
          <p:spPr>
            <a:xfrm rot="5400000" flipH="1" flipV="1">
              <a:off x="3439318" y="4070350"/>
              <a:ext cx="701675" cy="762000"/>
            </a:xfrm>
            <a:prstGeom prst="line">
              <a:avLst/>
            </a:prstGeom>
            <a:ln w="22225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2021681" y="2287587"/>
              <a:ext cx="533400" cy="1447800"/>
            </a:xfrm>
            <a:prstGeom prst="rect">
              <a:avLst/>
            </a:prstGeom>
            <a:noFill/>
            <a:ln w="25400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Straight Connector 21"/>
            <p:cNvCxnSpPr>
              <a:stCxn id="21" idx="2"/>
              <a:endCxn id="16" idx="0"/>
            </p:cNvCxnSpPr>
            <p:nvPr/>
          </p:nvCxnSpPr>
          <p:spPr>
            <a:xfrm rot="5400000">
              <a:off x="1629569" y="4143374"/>
              <a:ext cx="1066800" cy="250825"/>
            </a:xfrm>
            <a:prstGeom prst="line">
              <a:avLst/>
            </a:prstGeom>
            <a:ln w="22225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4856956" y="4802187"/>
              <a:ext cx="1447800" cy="60960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</a:ln>
          </p:spPr>
          <p:txBody>
            <a:bodyPr anchor="ctr">
              <a:norm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77 Magnets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92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Min/max U_DIODE during FPA at 2 kA, 10 A/s in RB12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46" y="1419224"/>
            <a:ext cx="3954234" cy="32951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650" y="1419224"/>
            <a:ext cx="3954234" cy="3295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" y="1419224"/>
            <a:ext cx="3954234" cy="32951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38264" y="5053899"/>
            <a:ext cx="2521005" cy="93053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EE2 opening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5255" y="5053899"/>
            <a:ext cx="2521005" cy="93053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PC switching off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26759" y="5053899"/>
            <a:ext cx="2521005" cy="93053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EE1 opening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2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 of </a:t>
            </a:r>
            <a:r>
              <a:rPr lang="en-GB" dirty="0" err="1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sim max(U_QS0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)-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min(U_QS0) @11 kA, 10 A/s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08" y="719024"/>
            <a:ext cx="5536553" cy="46137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356" y="719024"/>
            <a:ext cx="5536553" cy="46137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5117" y="5401398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EE2 opening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70" y="5401397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PC switching off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9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abs(max(U_QS0)) for PC switching-off and EE2 opening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182" y="719024"/>
            <a:ext cx="6591133" cy="46137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066" y="719024"/>
            <a:ext cx="6591133" cy="46137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45117" y="5401398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EE2 opening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9870" y="5401397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PC switching off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9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abs(max(U_QS0)) for PC switching-off and EE2 opening – distribution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87" y="719024"/>
            <a:ext cx="4613794" cy="46137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35" y="719024"/>
            <a:ext cx="4613794" cy="46137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45117" y="5401398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EE2 opening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9870" y="5401397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PC switching off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0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abs(max(U_QS0)) for PC switching-off and EE2 – distribution by sector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88428" y="2745075"/>
            <a:ext cx="1483543" cy="128295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EE2 opening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54501" y="2745074"/>
            <a:ext cx="1483543" cy="128295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 PC switching off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1" y="627974"/>
            <a:ext cx="3172329" cy="845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1" y="1404451"/>
            <a:ext cx="3172329" cy="845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1" y="2180928"/>
            <a:ext cx="3172329" cy="845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1" y="2957405"/>
            <a:ext cx="3172329" cy="845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1" y="3733882"/>
            <a:ext cx="3172329" cy="845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1" y="4510359"/>
            <a:ext cx="3172329" cy="8459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1" y="5286836"/>
            <a:ext cx="3172329" cy="8459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1" y="6063310"/>
            <a:ext cx="3172329" cy="8459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51" y="627974"/>
            <a:ext cx="3172329" cy="8459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51" y="1404451"/>
            <a:ext cx="3172329" cy="8459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51" y="2180928"/>
            <a:ext cx="3172329" cy="8459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51" y="2957405"/>
            <a:ext cx="3172329" cy="8459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51" y="3733882"/>
            <a:ext cx="3172329" cy="8459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51" y="4510359"/>
            <a:ext cx="3172329" cy="8459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51" y="5286836"/>
            <a:ext cx="3172329" cy="8459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51" y="6063310"/>
            <a:ext cx="3172329" cy="8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 magnet cla</a:t>
            </a:r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ssificatio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			        and proposed actions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1042" y="1679487"/>
            <a:ext cx="8669108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→ Explained by beam screen. Large U_QS0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05800" y="1679487"/>
            <a:ext cx="3819525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Raise threshold or change magnets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042" y="2596975"/>
            <a:ext cx="8669108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→ Explained by beam screen. Small U_QS0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05800" y="2596975"/>
            <a:ext cx="3819525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a paper about it.        Monitor them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1042" y="3514463"/>
            <a:ext cx="8669108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→ Unexplained by beam screen. Board A ≠ Board B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05800" y="3514463"/>
            <a:ext cx="3819525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Study board change history. Check FTM.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1042" y="4431951"/>
            <a:ext cx="8669108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→ Unexplained by beam screen. Board A ≡ Board B. Small U_QS0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05800" y="4431951"/>
            <a:ext cx="3819525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FTM. Understand the cause(s). Monitor them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042" y="5349439"/>
            <a:ext cx="8669108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→ Unexplained by beam screen. Board A ≡ Board B. Large U_QS0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05800" y="5349439"/>
            <a:ext cx="3819525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FTM.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more thoroughly, and monitor them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1042" y="761999"/>
            <a:ext cx="8669108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 → ~zero U_QS0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05800" y="761999"/>
            <a:ext cx="3819525" cy="7242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Relax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81847" y="893297"/>
            <a:ext cx="10572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~650</a:t>
            </a:r>
            <a:endParaRPr lang="en-GB" sz="2400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81847" y="1810785"/>
            <a:ext cx="10572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en-GB" sz="2400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81847" y="2728273"/>
            <a:ext cx="10572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~460</a:t>
            </a:r>
            <a:endParaRPr lang="en-GB" sz="2400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81847" y="3645761"/>
            <a:ext cx="10572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~60</a:t>
            </a:r>
            <a:endParaRPr lang="en-GB" sz="2400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81847" y="4563249"/>
            <a:ext cx="10572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~130</a:t>
            </a:r>
            <a:endParaRPr lang="en-GB" sz="2400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1847" y="5480737"/>
            <a:ext cx="10572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~10</a:t>
            </a:r>
            <a:endParaRPr lang="en-GB" sz="2400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4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Beam screen Cu thickness and RRR deduced from measurements	-1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87" y="913741"/>
            <a:ext cx="4613794" cy="4224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35" y="913741"/>
            <a:ext cx="4613794" cy="422436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45117" y="5401398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RRR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9870" y="5401397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Thickness of Cu layer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Beam screen Cu thickness and RRR deduced from measurements	-2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87" y="719024"/>
            <a:ext cx="4613794" cy="46137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35" y="719024"/>
            <a:ext cx="4613794" cy="46137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45117" y="5401398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plotted by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beam screen batch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9870" y="5401397"/>
            <a:ext cx="5017030" cy="68216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plotted by circuit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Simulating eddy currents in the beam screen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26970" y="24894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0 w 2800474"/>
              <a:gd name="connsiteY5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012" tIns="48006" rIns="304050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measured surface resistance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567349" y="24894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Cu layer thickness and RRR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807729" y="24894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Physics-based magnet model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048109" y="24894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to FTM frequency domain measurements</a:t>
            </a:r>
          </a:p>
        </p:txBody>
      </p:sp>
      <p:sp>
        <p:nvSpPr>
          <p:cNvPr id="19" name="Freeform 18"/>
          <p:cNvSpPr/>
          <p:nvPr/>
        </p:nvSpPr>
        <p:spPr>
          <a:xfrm>
            <a:off x="9288489" y="2489436"/>
            <a:ext cx="2800474" cy="1120189"/>
          </a:xfrm>
          <a:custGeom>
            <a:avLst/>
            <a:gdLst>
              <a:gd name="connsiteX0" fmla="*/ 0 w 2800474"/>
              <a:gd name="connsiteY0" fmla="*/ 0 h 1120189"/>
              <a:gd name="connsiteX1" fmla="*/ 2240380 w 2800474"/>
              <a:gd name="connsiteY1" fmla="*/ 0 h 1120189"/>
              <a:gd name="connsiteX2" fmla="*/ 2800474 w 2800474"/>
              <a:gd name="connsiteY2" fmla="*/ 560095 h 1120189"/>
              <a:gd name="connsiteX3" fmla="*/ 2240380 w 2800474"/>
              <a:gd name="connsiteY3" fmla="*/ 1120189 h 1120189"/>
              <a:gd name="connsiteX4" fmla="*/ 0 w 2800474"/>
              <a:gd name="connsiteY4" fmla="*/ 1120189 h 1120189"/>
              <a:gd name="connsiteX5" fmla="*/ 560095 w 2800474"/>
              <a:gd name="connsiteY5" fmla="*/ 560095 h 1120189"/>
              <a:gd name="connsiteX6" fmla="*/ 0 w 2800474"/>
              <a:gd name="connsiteY6" fmla="*/ 0 h 112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0474" h="1120189">
                <a:moveTo>
                  <a:pt x="0" y="0"/>
                </a:moveTo>
                <a:lnTo>
                  <a:pt x="2240380" y="0"/>
                </a:lnTo>
                <a:lnTo>
                  <a:pt x="2800474" y="560095"/>
                </a:lnTo>
                <a:lnTo>
                  <a:pt x="2240380" y="1120189"/>
                </a:lnTo>
                <a:lnTo>
                  <a:pt x="0" y="1120189"/>
                </a:lnTo>
                <a:lnTo>
                  <a:pt x="560095" y="560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2104" tIns="48006" rIns="584097" bIns="48006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Compare to FPA time domain measurements</a:t>
            </a:r>
            <a:endParaRPr lang="en-US" sz="1800" kern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18" y="177800"/>
            <a:ext cx="3208867" cy="21392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213" y="3699451"/>
            <a:ext cx="2897756" cy="241479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57" y="3699451"/>
            <a:ext cx="3957235" cy="20665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44" y="704303"/>
            <a:ext cx="1648890" cy="16488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8880" y="5950952"/>
            <a:ext cx="625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Beam screen figure from the LHC Design Report</a:t>
            </a:r>
            <a:endParaRPr lang="en-GB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774" y="3699451"/>
            <a:ext cx="2449585" cy="23237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1" name="Straight Connector 20"/>
          <p:cNvCxnSpPr/>
          <p:nvPr/>
        </p:nvCxnSpPr>
        <p:spPr>
          <a:xfrm>
            <a:off x="622300" y="32766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58000" y="32766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071100" y="3276600"/>
            <a:ext cx="0" cy="6604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013700" y="2056695"/>
            <a:ext cx="0" cy="5461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327400" y="2056695"/>
            <a:ext cx="0" cy="546100"/>
          </a:xfrm>
          <a:prstGeom prst="line">
            <a:avLst/>
          </a:prstGeom>
          <a:ln w="38100">
            <a:solidFill>
              <a:schemeClr val="tx1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6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2-3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1</a:t>
            </a:r>
            <a:r>
              <a:rPr lang="en-GB" baseline="30000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dirty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2</a:t>
            </a:r>
            <a:r>
              <a:rPr lang="en-GB" baseline="30000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energy-extraction switch openings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29000"/>
            <a:ext cx="6480000" cy="54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29600" y="1385809"/>
            <a:ext cx="3962401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2000" u="sng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features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Voltage across EE:</a:t>
            </a:r>
          </a:p>
          <a:p>
            <a:pPr>
              <a:spcAft>
                <a:spcPts val="600"/>
              </a:spcAft>
              <a:tabLst>
                <a:tab pos="266700" algn="l"/>
              </a:tabLst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R_EE*</a:t>
            </a:r>
            <a:r>
              <a:rPr lang="en-US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~0-750 V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Oscillating frequency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~20 Hz</a:t>
            </a:r>
          </a:p>
          <a:p>
            <a:pPr marL="266700" indent="-2667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Oscillating frequency and damping dominated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by magnet circuit</a:t>
            </a:r>
            <a:endParaRPr lang="en-US" sz="20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97580" y="3695700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042660" y="4838700"/>
            <a:ext cx="411480" cy="411480"/>
          </a:xfrm>
          <a:prstGeom prst="ellips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GB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3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41" y="82014"/>
            <a:ext cx="11889918" cy="532463"/>
          </a:xfrm>
        </p:spPr>
        <p:txBody>
          <a:bodyPr>
            <a:noAutofit/>
          </a:bodyPr>
          <a:lstStyle/>
          <a:p>
            <a:r>
              <a:rPr lang="en-GB" dirty="0" smtClean="0">
                <a:solidFill>
                  <a:srgbClr val="0055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Extra: Frequency analysis by Christoph Obermair – 2</a:t>
            </a:r>
            <a:endParaRPr lang="en-GB" dirty="0">
              <a:solidFill>
                <a:srgbClr val="0055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245224" y="2842217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">
                <a:extLst>
                  <a:ext uri="{FF2B5EF4-FFF2-40B4-BE49-F238E27FC236}">
                    <a16:creationId xmlns:a16="http://schemas.microsoft.com/office/drawing/2014/main" id="{D6591257-FF10-23DB-1069-A64F678C670C}"/>
                  </a:ext>
                </a:extLst>
              </p:cNvPr>
              <p:cNvSpPr txBox="1"/>
              <p:nvPr/>
            </p:nvSpPr>
            <p:spPr>
              <a:xfrm>
                <a:off x="2134284" y="4063713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Textfeld 2">
                <a:extLst>
                  <a:ext uri="{FF2B5EF4-FFF2-40B4-BE49-F238E27FC236}">
                    <a16:creationId xmlns:a16="http://schemas.microsoft.com/office/drawing/2014/main" id="{D6591257-FF10-23DB-1069-A64F678C6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284" y="4063713"/>
                <a:ext cx="46807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8">
            <a:extLst>
              <a:ext uri="{FF2B5EF4-FFF2-40B4-BE49-F238E27FC236}">
                <a16:creationId xmlns:a16="http://schemas.microsoft.com/office/drawing/2014/main" id="{92753D5B-8A41-39C2-D278-CC970C21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7" y="3649006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428A2421-96CB-64F3-0C17-E88CEAE22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644861" y="3665006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8235F097-CDBE-299D-EFA6-30EBDCDAE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549118" y="3665006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F791B84E-F104-2909-A071-338C4F37D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528304" y="3664582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8C5E54F3-1062-7F0F-5354-80791690D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457181" y="3663399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D0AC8408-DC25-F1EC-7677-66D4A0D92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507490" y="3649006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14">
                <a:extLst>
                  <a:ext uri="{FF2B5EF4-FFF2-40B4-BE49-F238E27FC236}">
                    <a16:creationId xmlns:a16="http://schemas.microsoft.com/office/drawing/2014/main" id="{1BBC8866-25FC-2647-6478-1D6F8DF79A9B}"/>
                  </a:ext>
                </a:extLst>
              </p:cNvPr>
              <p:cNvSpPr txBox="1"/>
              <p:nvPr/>
            </p:nvSpPr>
            <p:spPr>
              <a:xfrm>
                <a:off x="4290665" y="419049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2" name="Textfeld 14">
                <a:extLst>
                  <a:ext uri="{FF2B5EF4-FFF2-40B4-BE49-F238E27FC236}">
                    <a16:creationId xmlns:a16="http://schemas.microsoft.com/office/drawing/2014/main" id="{1BBC8866-25FC-2647-6478-1D6F8DF7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665" y="4190492"/>
                <a:ext cx="314189" cy="369332"/>
              </a:xfrm>
              <a:prstGeom prst="rect">
                <a:avLst/>
              </a:prstGeom>
              <a:blipFill>
                <a:blip r:embed="rId9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15">
                <a:extLst>
                  <a:ext uri="{FF2B5EF4-FFF2-40B4-BE49-F238E27FC236}">
                    <a16:creationId xmlns:a16="http://schemas.microsoft.com/office/drawing/2014/main" id="{2611638B-689F-10F1-9BDA-B2A58DA4F31F}"/>
                  </a:ext>
                </a:extLst>
              </p:cNvPr>
              <p:cNvSpPr txBox="1"/>
              <p:nvPr/>
            </p:nvSpPr>
            <p:spPr>
              <a:xfrm>
                <a:off x="6250658" y="419049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3" name="Textfeld 15">
                <a:extLst>
                  <a:ext uri="{FF2B5EF4-FFF2-40B4-BE49-F238E27FC236}">
                    <a16:creationId xmlns:a16="http://schemas.microsoft.com/office/drawing/2014/main" id="{2611638B-689F-10F1-9BDA-B2A58DA4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658" y="4190492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16">
                <a:extLst>
                  <a:ext uri="{FF2B5EF4-FFF2-40B4-BE49-F238E27FC236}">
                    <a16:creationId xmlns:a16="http://schemas.microsoft.com/office/drawing/2014/main" id="{4423C1BC-3C36-D542-A455-E6AA69223D1F}"/>
                  </a:ext>
                </a:extLst>
              </p:cNvPr>
              <p:cNvSpPr txBox="1"/>
              <p:nvPr/>
            </p:nvSpPr>
            <p:spPr>
              <a:xfrm>
                <a:off x="8210997" y="419049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4" name="Textfeld 16">
                <a:extLst>
                  <a:ext uri="{FF2B5EF4-FFF2-40B4-BE49-F238E27FC236}">
                    <a16:creationId xmlns:a16="http://schemas.microsoft.com/office/drawing/2014/main" id="{4423C1BC-3C36-D542-A455-E6AA6922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997" y="4190492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22">
                <a:extLst>
                  <a:ext uri="{FF2B5EF4-FFF2-40B4-BE49-F238E27FC236}">
                    <a16:creationId xmlns:a16="http://schemas.microsoft.com/office/drawing/2014/main" id="{987EBA22-E48A-55D3-48D9-894D962B88F4}"/>
                  </a:ext>
                </a:extLst>
              </p:cNvPr>
              <p:cNvSpPr txBox="1"/>
              <p:nvPr/>
            </p:nvSpPr>
            <p:spPr>
              <a:xfrm>
                <a:off x="10179098" y="419049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5" name="Textfeld 22">
                <a:extLst>
                  <a:ext uri="{FF2B5EF4-FFF2-40B4-BE49-F238E27FC236}">
                    <a16:creationId xmlns:a16="http://schemas.microsoft.com/office/drawing/2014/main" id="{987EBA22-E48A-55D3-48D9-894D962B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098" y="4190492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uppieren 24">
            <a:extLst>
              <a:ext uri="{FF2B5EF4-FFF2-40B4-BE49-F238E27FC236}">
                <a16:creationId xmlns:a16="http://schemas.microsoft.com/office/drawing/2014/main" id="{FC51AFFD-0C55-DA04-0ED2-0354564CC0CF}"/>
              </a:ext>
            </a:extLst>
          </p:cNvPr>
          <p:cNvGrpSpPr/>
          <p:nvPr/>
        </p:nvGrpSpPr>
        <p:grpSpPr>
          <a:xfrm>
            <a:off x="2827806" y="5391413"/>
            <a:ext cx="1462859" cy="568536"/>
            <a:chOff x="2765802" y="4256384"/>
            <a:chExt cx="1462859" cy="568536"/>
          </a:xfrm>
        </p:grpSpPr>
        <p:sp>
          <p:nvSpPr>
            <p:cNvPr id="37" name="Pfeil: nach unten 27">
              <a:extLst>
                <a:ext uri="{FF2B5EF4-FFF2-40B4-BE49-F238E27FC236}">
                  <a16:creationId xmlns:a16="http://schemas.microsoft.com/office/drawing/2014/main" id="{BD780297-5FD5-3E99-C88D-2A9582281BB3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8" name="Textfeld 28">
              <a:extLst>
                <a:ext uri="{FF2B5EF4-FFF2-40B4-BE49-F238E27FC236}">
                  <a16:creationId xmlns:a16="http://schemas.microsoft.com/office/drawing/2014/main" id="{E0563D28-8DCA-7C38-063C-449C9204588E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9" name="Gruppieren 29">
            <a:extLst>
              <a:ext uri="{FF2B5EF4-FFF2-40B4-BE49-F238E27FC236}">
                <a16:creationId xmlns:a16="http://schemas.microsoft.com/office/drawing/2014/main" id="{239618BD-44A3-278C-E967-886CDC349770}"/>
              </a:ext>
            </a:extLst>
          </p:cNvPr>
          <p:cNvGrpSpPr/>
          <p:nvPr/>
        </p:nvGrpSpPr>
        <p:grpSpPr>
          <a:xfrm>
            <a:off x="4664322" y="5391413"/>
            <a:ext cx="1518595" cy="568536"/>
            <a:chOff x="4602318" y="4256384"/>
            <a:chExt cx="1518595" cy="568536"/>
          </a:xfrm>
        </p:grpSpPr>
        <p:sp>
          <p:nvSpPr>
            <p:cNvPr id="40" name="Pfeil: nach unten 30">
              <a:extLst>
                <a:ext uri="{FF2B5EF4-FFF2-40B4-BE49-F238E27FC236}">
                  <a16:creationId xmlns:a16="http://schemas.microsoft.com/office/drawing/2014/main" id="{E9C6A7D8-67E2-6A72-DF88-307F2102815E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41" name="Textfeld 31">
              <a:extLst>
                <a:ext uri="{FF2B5EF4-FFF2-40B4-BE49-F238E27FC236}">
                  <a16:creationId xmlns:a16="http://schemas.microsoft.com/office/drawing/2014/main" id="{13A84F77-9AE6-A038-7201-DD8C596C248F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42" name="Gruppieren 32">
            <a:extLst>
              <a:ext uri="{FF2B5EF4-FFF2-40B4-BE49-F238E27FC236}">
                <a16:creationId xmlns:a16="http://schemas.microsoft.com/office/drawing/2014/main" id="{99B88E89-AF9D-74CC-0948-935281AE5AD8}"/>
              </a:ext>
            </a:extLst>
          </p:cNvPr>
          <p:cNvGrpSpPr/>
          <p:nvPr/>
        </p:nvGrpSpPr>
        <p:grpSpPr>
          <a:xfrm>
            <a:off x="6623515" y="5391413"/>
            <a:ext cx="1518595" cy="568536"/>
            <a:chOff x="6561511" y="4256384"/>
            <a:chExt cx="1518595" cy="568536"/>
          </a:xfrm>
        </p:grpSpPr>
        <p:sp>
          <p:nvSpPr>
            <p:cNvPr id="43" name="Pfeil: nach unten 35">
              <a:extLst>
                <a:ext uri="{FF2B5EF4-FFF2-40B4-BE49-F238E27FC236}">
                  <a16:creationId xmlns:a16="http://schemas.microsoft.com/office/drawing/2014/main" id="{8F561179-4B5C-99AD-BBFB-C19F63FAED03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44" name="Textfeld 37">
              <a:extLst>
                <a:ext uri="{FF2B5EF4-FFF2-40B4-BE49-F238E27FC236}">
                  <a16:creationId xmlns:a16="http://schemas.microsoft.com/office/drawing/2014/main" id="{B05CD179-53BF-FE17-C2E2-12F228AA8504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45" name="Gruppieren 40">
            <a:extLst>
              <a:ext uri="{FF2B5EF4-FFF2-40B4-BE49-F238E27FC236}">
                <a16:creationId xmlns:a16="http://schemas.microsoft.com/office/drawing/2014/main" id="{67849CE1-221E-B6D7-BFEB-8B5AE306565C}"/>
              </a:ext>
            </a:extLst>
          </p:cNvPr>
          <p:cNvGrpSpPr/>
          <p:nvPr/>
        </p:nvGrpSpPr>
        <p:grpSpPr>
          <a:xfrm>
            <a:off x="8622695" y="5391413"/>
            <a:ext cx="1518595" cy="568536"/>
            <a:chOff x="8560691" y="4256384"/>
            <a:chExt cx="1518595" cy="568536"/>
          </a:xfrm>
        </p:grpSpPr>
        <p:sp>
          <p:nvSpPr>
            <p:cNvPr id="46" name="Pfeil: nach unten 41">
              <a:extLst>
                <a:ext uri="{FF2B5EF4-FFF2-40B4-BE49-F238E27FC236}">
                  <a16:creationId xmlns:a16="http://schemas.microsoft.com/office/drawing/2014/main" id="{2528115A-D99B-FCCE-916E-7140350C7B27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47" name="Textfeld 42">
              <a:extLst>
                <a:ext uri="{FF2B5EF4-FFF2-40B4-BE49-F238E27FC236}">
                  <a16:creationId xmlns:a16="http://schemas.microsoft.com/office/drawing/2014/main" id="{C1B93724-76B6-187E-8D6A-15AF5A00C740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48" name="Gruppieren 68">
            <a:extLst>
              <a:ext uri="{FF2B5EF4-FFF2-40B4-BE49-F238E27FC236}">
                <a16:creationId xmlns:a16="http://schemas.microsoft.com/office/drawing/2014/main" id="{CE960F89-191B-843D-5B9E-5E844B0B5AD2}"/>
              </a:ext>
            </a:extLst>
          </p:cNvPr>
          <p:cNvGrpSpPr/>
          <p:nvPr/>
        </p:nvGrpSpPr>
        <p:grpSpPr>
          <a:xfrm>
            <a:off x="10568779" y="5391413"/>
            <a:ext cx="1518595" cy="568536"/>
            <a:chOff x="10506775" y="4256384"/>
            <a:chExt cx="1518595" cy="568536"/>
          </a:xfrm>
        </p:grpSpPr>
        <p:sp>
          <p:nvSpPr>
            <p:cNvPr id="49" name="Pfeil: nach unten 69">
              <a:extLst>
                <a:ext uri="{FF2B5EF4-FFF2-40B4-BE49-F238E27FC236}">
                  <a16:creationId xmlns:a16="http://schemas.microsoft.com/office/drawing/2014/main" id="{B421AF73-533D-BACB-3966-CA460A84FC03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50" name="Textfeld 70">
              <a:extLst>
                <a:ext uri="{FF2B5EF4-FFF2-40B4-BE49-F238E27FC236}">
                  <a16:creationId xmlns:a16="http://schemas.microsoft.com/office/drawing/2014/main" id="{D04E4519-0E2A-D921-6CB6-2E3CCBF76913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  <p:sp>
        <p:nvSpPr>
          <p:cNvPr id="51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261246" y="1120553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Systematic approach to analyze frequencies:</a:t>
            </a:r>
          </a:p>
          <a:p>
            <a:r>
              <a:rPr lang="en-US" sz="1600" dirty="0"/>
              <a:t>Show </a:t>
            </a:r>
            <a:r>
              <a:rPr lang="en-US" sz="1600" b="1" dirty="0"/>
              <a:t>occurrence</a:t>
            </a:r>
            <a:r>
              <a:rPr lang="en-US" sz="1600" dirty="0"/>
              <a:t> and the </a:t>
            </a:r>
            <a:r>
              <a:rPr lang="en-US" sz="1600" b="1" dirty="0"/>
              <a:t>spread</a:t>
            </a:r>
            <a:r>
              <a:rPr lang="en-US" sz="1600" dirty="0"/>
              <a:t> of frequencies</a:t>
            </a:r>
          </a:p>
          <a:p>
            <a:r>
              <a:rPr lang="en-US" sz="1600" b="1" dirty="0"/>
              <a:t>Decompose</a:t>
            </a:r>
            <a:r>
              <a:rPr lang="en-US" sz="1600" dirty="0"/>
              <a:t> frequencies based on </a:t>
            </a:r>
            <a:r>
              <a:rPr lang="en-US" sz="1600" b="1" dirty="0"/>
              <a:t>origin</a:t>
            </a:r>
          </a:p>
          <a:p>
            <a:r>
              <a:rPr lang="en-US" sz="1600" dirty="0"/>
              <a:t>Display </a:t>
            </a:r>
            <a:r>
              <a:rPr lang="en-US" sz="1600" b="1" dirty="0"/>
              <a:t>expected</a:t>
            </a:r>
            <a:r>
              <a:rPr lang="en-US" sz="1600" dirty="0"/>
              <a:t> frequencies depending on a quench</a:t>
            </a:r>
            <a:endParaRPr lang="en-US" sz="1600" b="1" dirty="0"/>
          </a:p>
          <a:p>
            <a:endParaRPr lang="en-US" sz="1600" dirty="0"/>
          </a:p>
        </p:txBody>
      </p:sp>
      <p:pic>
        <p:nvPicPr>
          <p:cNvPr id="52" name="Picture 22">
            <a:extLst>
              <a:ext uri="{FF2B5EF4-FFF2-40B4-BE49-F238E27FC236}">
                <a16:creationId xmlns:a16="http://schemas.microsoft.com/office/drawing/2014/main" id="{C8D1F7D0-C9B7-4010-6EDF-4D1D6D9B0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b="4043"/>
          <a:stretch/>
        </p:blipFill>
        <p:spPr bwMode="auto">
          <a:xfrm>
            <a:off x="7526913" y="3161457"/>
            <a:ext cx="3835142" cy="4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Grafik 17">
            <a:extLst>
              <a:ext uri="{FF2B5EF4-FFF2-40B4-BE49-F238E27FC236}">
                <a16:creationId xmlns:a16="http://schemas.microsoft.com/office/drawing/2014/main" id="{BFE28E6F-82B5-80D7-323B-3498B34472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8512" y="624331"/>
            <a:ext cx="3271943" cy="25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2021841"/>
            <a:ext cx="11694544" cy="2814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19675" indent="-520700">
              <a:spcAft>
                <a:spcPts val="600"/>
              </a:spcAft>
              <a:buFont typeface="+mj-lt"/>
              <a:buAutoNum type="alphaUcPeriod"/>
            </a:pP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CLASSIFY</a:t>
            </a:r>
          </a:p>
          <a:p>
            <a:pPr marL="5019675" indent="-520700">
              <a:spcAft>
                <a:spcPts val="600"/>
              </a:spcAft>
              <a:buFont typeface="+mj-lt"/>
              <a:buAutoNum type="alphaUcPeriod"/>
            </a:pP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</a:t>
            </a:r>
          </a:p>
          <a:p>
            <a:pPr marL="5019675" indent="-520700">
              <a:spcAft>
                <a:spcPts val="600"/>
              </a:spcAft>
              <a:buFont typeface="+mj-lt"/>
              <a:buAutoNum type="alphaUcPeriod"/>
            </a:pP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SIMULATE</a:t>
            </a:r>
          </a:p>
          <a:p>
            <a:pPr marL="5019675" indent="-520700">
              <a:spcAft>
                <a:spcPts val="600"/>
              </a:spcAft>
              <a:buFont typeface="+mj-lt"/>
              <a:buAutoNum type="alphaUcPeriod"/>
            </a:pP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METADATA</a:t>
            </a:r>
            <a:endParaRPr lang="en-GB" sz="4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49108"/>
            <a:ext cx="12192000" cy="808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1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NCobranding4-3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7397C0DF-4257-0B48-86D5-AD5AF0BFBE10}" vid="{F454E6D3-6570-1949-BCB1-478C31A3B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58455</TotalTime>
  <Words>3389</Words>
  <Application>Microsoft Office PowerPoint</Application>
  <PresentationFormat>Widescreen</PresentationFormat>
  <Paragraphs>696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Times New Roman</vt:lpstr>
      <vt:lpstr>Wingdings</vt:lpstr>
      <vt:lpstr>CERNCobranding4-3</vt:lpstr>
      <vt:lpstr>Analyzing Fast Power Abort (FPA) tests</vt:lpstr>
      <vt:lpstr>PowerPoint Presentation</vt:lpstr>
      <vt:lpstr>PowerPoint Presentation</vt:lpstr>
      <vt:lpstr>PowerPoint Presentation</vt:lpstr>
      <vt:lpstr>Strategy to identify MB magnets with potential issues</vt:lpstr>
      <vt:lpstr>Fast Power Abort (FPA) “Snapshot” test in the RB circuit</vt:lpstr>
      <vt:lpstr>1. Power converter ringing</vt:lpstr>
      <vt:lpstr>2-3. 1st and 2nd energy-extraction switch openings</vt:lpstr>
      <vt:lpstr>PowerPoint Presentation</vt:lpstr>
      <vt:lpstr>A. CLASSIFY</vt:lpstr>
      <vt:lpstr>Example of “normal” magnet</vt:lpstr>
      <vt:lpstr>Example of “normal” magnet</vt:lpstr>
      <vt:lpstr>Example of “unbalanced” magnet</vt:lpstr>
      <vt:lpstr>Example of “unbalanced” magnet</vt:lpstr>
      <vt:lpstr>Example of “unbalanced” magnet</vt:lpstr>
      <vt:lpstr>Example of “unbalanced” magnet</vt:lpstr>
      <vt:lpstr>Example of “unbalanced” magnet</vt:lpstr>
      <vt:lpstr>Example of “unbalanced” magnet</vt:lpstr>
      <vt:lpstr>“Unbalanced” magnets</vt:lpstr>
      <vt:lpstr>Comparison of meas and sim max(U_QS0)-min(U_QS0) @2 kA, 10 A/s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“Slow unbalanced” magnet</vt:lpstr>
      <vt:lpstr>Example of “Sudden offset” magnet</vt:lpstr>
      <vt:lpstr>Example of “Sudden offset” magnet</vt:lpstr>
      <vt:lpstr>Example of “Sudden offset” magnet</vt:lpstr>
      <vt:lpstr>Example of “Sudden offset” magnet</vt:lpstr>
      <vt:lpstr>Example of “Sudden offset” magnet</vt:lpstr>
      <vt:lpstr>Example of “Different board A/B” magnet</vt:lpstr>
      <vt:lpstr>Example of “Different board A/B” magnet</vt:lpstr>
      <vt:lpstr>Example of “Different board A/B” magnet</vt:lpstr>
      <vt:lpstr>Example of “Different board A/B” magnet</vt:lpstr>
      <vt:lpstr>Example of “Different board A/B” magnet</vt:lpstr>
      <vt:lpstr>Example of “Different board A/B” magnet</vt:lpstr>
      <vt:lpstr>Example of “Different board A/B” magnet</vt:lpstr>
      <vt:lpstr>abs(max(U_QS0)) for PC switching-off and EE2 opening</vt:lpstr>
      <vt:lpstr>Summary of magnet classification circuit by circuit</vt:lpstr>
      <vt:lpstr>B. MONITOR – Snapshot tests in 2014-15, 2015-16, 2018, 2021-2022</vt:lpstr>
      <vt:lpstr>Summary of magnets changing behaviour from 2015 to 2021</vt:lpstr>
      <vt:lpstr>Board A/B changes in time – Now sudden offset disappears #1</vt:lpstr>
      <vt:lpstr>Board A/B changes in time – Now sudden offset disappears #2</vt:lpstr>
      <vt:lpstr>Board A/B changes in time – Now sudden offset appears in 1 board</vt:lpstr>
      <vt:lpstr>Board A/B changes in time – Now swapped but ~identical signals</vt:lpstr>
      <vt:lpstr>Board A/B changes in time – Now it seems “sudden offset”</vt:lpstr>
      <vt:lpstr>Observations on 2014-15, 2015-16, 2018, 2021-2022 Snapshot tests</vt:lpstr>
      <vt:lpstr>C. SIMULATE</vt:lpstr>
      <vt:lpstr>Equivalent MB magnet models developed in the MPE-PE section</vt:lpstr>
      <vt:lpstr>Simulating eddy currents in the beam screen</vt:lpstr>
      <vt:lpstr>Simulating eddy currents in the beam screen</vt:lpstr>
      <vt:lpstr>Simulating eddy currents in the beam screen</vt:lpstr>
      <vt:lpstr>Simulating eddy currents in the beam screen</vt:lpstr>
      <vt:lpstr>Simulating eddy currents in the beam screen</vt:lpstr>
      <vt:lpstr>D. Metadata: all data in one spreadsheet, and look for correlations</vt:lpstr>
      <vt:lpstr>Extra: Frequency analysis of RB events by Christoph Obermair</vt:lpstr>
      <vt:lpstr>Conclusion</vt:lpstr>
      <vt:lpstr>Proposed actions</vt:lpstr>
      <vt:lpstr>Annex</vt:lpstr>
      <vt:lpstr>LHC main dipole circuit (RB)</vt:lpstr>
      <vt:lpstr>Min/max U_DIODE during FPA at 2 kA, 10 A/s in RB12</vt:lpstr>
      <vt:lpstr>Comparison of meas and sim max(U_QS0)-min(U_QS0) @11 kA, 10 A/s</vt:lpstr>
      <vt:lpstr>abs(max(U_QS0)) for PC switching-off and EE2 opening</vt:lpstr>
      <vt:lpstr>abs(max(U_QS0)) for PC switching-off and EE2 opening – distribution</vt:lpstr>
      <vt:lpstr>abs(max(U_QS0)) for PC switching-off and EE2 – distribution by sector</vt:lpstr>
      <vt:lpstr>Practical magnet classification            and proposed actions</vt:lpstr>
      <vt:lpstr>Beam screen Cu thickness and RRR deduced from measurements -1</vt:lpstr>
      <vt:lpstr>Beam screen Cu thickness and RRR deduced from measurements -2</vt:lpstr>
      <vt:lpstr>Simulating eddy currents in the beam screen</vt:lpstr>
      <vt:lpstr>Extra: Frequency analysis by Christoph Obermair –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Emmanuele Ravaioli</dc:creator>
  <cp:lastModifiedBy>Emmanuele Ravaioli</cp:lastModifiedBy>
  <cp:revision>3435</cp:revision>
  <cp:lastPrinted>2020-07-17T12:03:32Z</cp:lastPrinted>
  <dcterms:created xsi:type="dcterms:W3CDTF">2017-06-18T14:15:32Z</dcterms:created>
  <dcterms:modified xsi:type="dcterms:W3CDTF">2022-12-01T06:43:47Z</dcterms:modified>
</cp:coreProperties>
</file>